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6"/>
  </p:notesMasterIdLst>
  <p:sldIdLst>
    <p:sldId id="256" r:id="rId2"/>
    <p:sldId id="258" r:id="rId3"/>
    <p:sldId id="334" r:id="rId4"/>
    <p:sldId id="259" r:id="rId5"/>
    <p:sldId id="260" r:id="rId6"/>
    <p:sldId id="261" r:id="rId7"/>
    <p:sldId id="327" r:id="rId8"/>
    <p:sldId id="263" r:id="rId9"/>
    <p:sldId id="264" r:id="rId10"/>
    <p:sldId id="318" r:id="rId11"/>
    <p:sldId id="266" r:id="rId12"/>
    <p:sldId id="324" r:id="rId13"/>
    <p:sldId id="325" r:id="rId14"/>
    <p:sldId id="331" r:id="rId15"/>
    <p:sldId id="320" r:id="rId16"/>
    <p:sldId id="332" r:id="rId17"/>
    <p:sldId id="321" r:id="rId18"/>
    <p:sldId id="335" r:id="rId19"/>
    <p:sldId id="333" r:id="rId20"/>
    <p:sldId id="338" r:id="rId21"/>
    <p:sldId id="339" r:id="rId22"/>
    <p:sldId id="336" r:id="rId23"/>
    <p:sldId id="337" r:id="rId24"/>
    <p:sldId id="383" r:id="rId25"/>
    <p:sldId id="341" r:id="rId26"/>
    <p:sldId id="364" r:id="rId27"/>
    <p:sldId id="365" r:id="rId28"/>
    <p:sldId id="366" r:id="rId29"/>
    <p:sldId id="367" r:id="rId30"/>
    <p:sldId id="370" r:id="rId31"/>
    <p:sldId id="371" r:id="rId32"/>
    <p:sldId id="372" r:id="rId33"/>
    <p:sldId id="373" r:id="rId34"/>
    <p:sldId id="374" r:id="rId35"/>
    <p:sldId id="375" r:id="rId36"/>
    <p:sldId id="384" r:id="rId37"/>
    <p:sldId id="340" r:id="rId38"/>
    <p:sldId id="376" r:id="rId39"/>
    <p:sldId id="377" r:id="rId40"/>
    <p:sldId id="379" r:id="rId41"/>
    <p:sldId id="380" r:id="rId42"/>
    <p:sldId id="381" r:id="rId43"/>
    <p:sldId id="382" r:id="rId44"/>
    <p:sldId id="385" r:id="rId45"/>
  </p:sldIdLst>
  <p:sldSz cx="9144000" cy="5143500" type="screen16x9"/>
  <p:notesSz cx="6858000" cy="9144000"/>
  <p:embeddedFontLst>
    <p:embeddedFont>
      <p:font typeface="IBM Plex Mono" panose="020B0509050203000203" pitchFamily="49"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Source Code Pro" panose="020B0509030403020204" pitchFamily="49"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BAB"/>
    <a:srgbClr val="0C0A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75E404-3ABA-46FA-BA77-5256443F3DED}">
  <a:tblStyle styleId="{F575E404-3ABA-46FA-BA77-5256443F3D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610A52-51DE-4274-B288-520BC64742B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75" autoAdjust="0"/>
  </p:normalViewPr>
  <p:slideViewPr>
    <p:cSldViewPr snapToGrid="0">
      <p:cViewPr varScale="1">
        <p:scale>
          <a:sx n="64" d="100"/>
          <a:sy n="64" d="100"/>
        </p:scale>
        <p:origin x="148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25afb923a3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25afb923a3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710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afb923a3e_1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afb923a3e_1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12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71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0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01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998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208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5afb4fd0c4_1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25afb4fd0c4_1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18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52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058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09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25afb923a3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25afb923a3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502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5afb4fd0c4_1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25afb4fd0c4_1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577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 đình 1 chồng 2 vợ </a:t>
            </a:r>
            <a:r>
              <a:rPr lang="en-US">
                <a:sym typeface="Wingdings" panose="05000000000000000000" pitchFamily="2" charset="2"/>
              </a:rPr>
              <a:t> loại bỏ 1 bà</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 đình 1 chồng 2 vợ </a:t>
            </a:r>
            <a:r>
              <a:rPr lang="en-US">
                <a:sym typeface="Wingdings" panose="05000000000000000000" pitchFamily="2" charset="2"/>
              </a:rPr>
              <a:t> loại bỏ 1 bà</a:t>
            </a:r>
            <a:endParaRPr/>
          </a:p>
        </p:txBody>
      </p:sp>
    </p:spTree>
    <p:extLst>
      <p:ext uri="{BB962C8B-B14F-4D97-AF65-F5344CB8AC3E}">
        <p14:creationId xmlns:p14="http://schemas.microsoft.com/office/powerpoint/2010/main" val="275989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800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 đình 1 chồng 2 vợ </a:t>
            </a:r>
            <a:r>
              <a:rPr lang="en-US">
                <a:sym typeface="Wingdings" panose="05000000000000000000" pitchFamily="2" charset="2"/>
              </a:rPr>
              <a:t> loại bỏ 1 bà</a:t>
            </a:r>
            <a:endParaRPr/>
          </a:p>
        </p:txBody>
      </p:sp>
    </p:spTree>
    <p:extLst>
      <p:ext uri="{BB962C8B-B14F-4D97-AF65-F5344CB8AC3E}">
        <p14:creationId xmlns:p14="http://schemas.microsoft.com/office/powerpoint/2010/main" val="776646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 đình 1 chồng 2 vợ </a:t>
            </a:r>
            <a:r>
              <a:rPr lang="en-US">
                <a:sym typeface="Wingdings" panose="05000000000000000000" pitchFamily="2" charset="2"/>
              </a:rPr>
              <a:t> loại bỏ 1 bà</a:t>
            </a:r>
            <a:endParaRPr/>
          </a:p>
        </p:txBody>
      </p:sp>
    </p:spTree>
    <p:extLst>
      <p:ext uri="{BB962C8B-B14F-4D97-AF65-F5344CB8AC3E}">
        <p14:creationId xmlns:p14="http://schemas.microsoft.com/office/powerpoint/2010/main" val="2796008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96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59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62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900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509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059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5afb4fd0c4_1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25afb4fd0c4_1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05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074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65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188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700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375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718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24ef22aa1a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24ef22aa1a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861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081C36"/>
                </a:solidFill>
                <a:effectLst/>
                <a:latin typeface="Roboto" panose="02000000000000000000" pitchFamily="2" charset="0"/>
                <a:ea typeface="Roboto" panose="02000000000000000000" pitchFamily="2" charset="0"/>
              </a:rPr>
              <a:t>Stream là một luồng dữ liệu liên tục của các phần tử. Giúp thao tác và tính toán dữ liệu dễ dàng, linh hoạt, hiệu quả mà không cần thay đổi nguồn dữ liệu gốc.</a:t>
            </a:r>
            <a:br>
              <a:rPr lang="en-US" b="0" i="0">
                <a:solidFill>
                  <a:srgbClr val="081C36"/>
                </a:solidFill>
                <a:effectLst/>
                <a:latin typeface="Roboto" panose="02000000000000000000" pitchFamily="2" charset="0"/>
                <a:ea typeface="Roboto" panose="02000000000000000000" pitchFamily="2" charset="0"/>
              </a:rPr>
            </a:br>
            <a:r>
              <a:rPr lang="vi-VN" b="0" i="0">
                <a:solidFill>
                  <a:srgbClr val="081C36"/>
                </a:solidFill>
                <a:effectLst/>
                <a:latin typeface="Roboto" panose="02000000000000000000" pitchFamily="2" charset="0"/>
                <a:ea typeface="Roboto" panose="02000000000000000000" pitchFamily="2" charset="0"/>
              </a:rPr>
              <a:t>Stream API là một phần quan trọng của Java 8 và các phiên bản sau đó.</a:t>
            </a:r>
            <a:r>
              <a:rPr lang="en-US" b="0" i="0">
                <a:solidFill>
                  <a:srgbClr val="081C36"/>
                </a:solidFill>
                <a:effectLst/>
                <a:latin typeface="Roboto" panose="02000000000000000000" pitchFamily="2" charset="0"/>
                <a:ea typeface="Roboto" panose="02000000000000000000" pitchFamily="2" charset="0"/>
              </a:rPr>
              <a:t> </a:t>
            </a:r>
            <a:r>
              <a:rPr lang="vi-VN" b="0" i="0">
                <a:solidFill>
                  <a:srgbClr val="081C36"/>
                </a:solidFill>
                <a:effectLst/>
                <a:latin typeface="Roboto" panose="02000000000000000000" pitchFamily="2" charset="0"/>
                <a:ea typeface="Roboto" panose="02000000000000000000" pitchFamily="2" charset="0"/>
              </a:rPr>
              <a:t>Stream có thể được tạo từ nhiều nguồn khác nhau</a:t>
            </a:r>
            <a:endParaRPr>
              <a:latin typeface="Roboto" panose="02000000000000000000" pitchFamily="2" charset="0"/>
              <a:ea typeface="Roboto" panose="02000000000000000000"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5afb923a3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25afb923a3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5afb923a3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25afb923a3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1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25afb923a3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25afb923a3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25afb923a3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25afb923a3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15"/>
        <p:cNvGrpSpPr/>
        <p:nvPr/>
      </p:nvGrpSpPr>
      <p:grpSpPr>
        <a:xfrm>
          <a:off x="0" y="0"/>
          <a:ext cx="0" cy="0"/>
          <a:chOff x="0" y="0"/>
          <a:chExt cx="0" cy="0"/>
        </a:xfrm>
      </p:grpSpPr>
      <p:sp>
        <p:nvSpPr>
          <p:cNvPr id="616" name="Google Shape;6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 name="Google Shape;627;p16"/>
            <p:cNvSpPr/>
            <p:nvPr/>
          </p:nvSpPr>
          <p:spPr>
            <a:xfrm rot="2700000">
              <a:off x="8482428" y="-42254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2700000">
              <a:off x="8744103" y="-21319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1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1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608675"/>
            <a:ext cx="3984900" cy="35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600" b="0">
                <a:latin typeface="Roboto"/>
                <a:ea typeface="Roboto"/>
                <a:cs typeface="Roboto"/>
                <a:sym typeface="Roboto"/>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2" r:id="rId7"/>
    <p:sldLayoutId id="2147483665"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16875"/>
            <a:ext cx="4882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a:ea typeface="Arial"/>
                <a:cs typeface="Arial"/>
                <a:sym typeface="Arial"/>
              </a:rPr>
              <a:t>Team 1 - Thiếu Nữ</a:t>
            </a:r>
            <a:endParaRPr b="1">
              <a:latin typeface="Arial"/>
              <a:ea typeface="Arial"/>
              <a:cs typeface="Arial"/>
              <a:sym typeface="Arial"/>
            </a:endParaRPr>
          </a:p>
        </p:txBody>
      </p:sp>
      <p:sp>
        <p:nvSpPr>
          <p:cNvPr id="1432" name="Google Shape;1432;p35"/>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Stream</a:t>
            </a:r>
            <a:endParaRPr/>
          </a:p>
          <a:p>
            <a:pPr marL="0" lvl="0" indent="0" algn="l" rtl="0">
              <a:spcBef>
                <a:spcPts val="0"/>
              </a:spcBef>
              <a:spcAft>
                <a:spcPts val="0"/>
              </a:spcAft>
              <a:buNone/>
            </a:pPr>
            <a:r>
              <a:rPr lang="en">
                <a:solidFill>
                  <a:schemeClr val="dk1"/>
                </a:solidFill>
              </a:rPr>
              <a:t>Workshop</a:t>
            </a:r>
            <a:endParaRPr>
              <a:solidFill>
                <a:schemeClr val="dk1"/>
              </a:solidFill>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43"/>
          <p:cNvSpPr txBox="1">
            <a:spLocks noGrp="1"/>
          </p:cNvSpPr>
          <p:nvPr>
            <p:ph type="title"/>
          </p:nvPr>
        </p:nvSpPr>
        <p:spPr>
          <a:xfrm>
            <a:off x="720000" y="336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3. So sánh Stream vs Collection</a:t>
            </a:r>
            <a:endParaRPr sz="2300">
              <a:latin typeface="Roboto" panose="02000000000000000000" pitchFamily="2" charset="0"/>
              <a:ea typeface="Roboto" panose="02000000000000000000" pitchFamily="2" charset="0"/>
            </a:endParaRPr>
          </a:p>
        </p:txBody>
      </p:sp>
      <p:pic>
        <p:nvPicPr>
          <p:cNvPr id="4" name="Google Shape;1653;p44">
            <a:extLst>
              <a:ext uri="{FF2B5EF4-FFF2-40B4-BE49-F238E27FC236}">
                <a16:creationId xmlns:a16="http://schemas.microsoft.com/office/drawing/2014/main" id="{F4CF1A22-F4ED-2DB2-B36A-D8F91B7ED55E}"/>
              </a:ext>
            </a:extLst>
          </p:cNvPr>
          <p:cNvPicPr preferRelativeResize="0"/>
          <p:nvPr/>
        </p:nvPicPr>
        <p:blipFill>
          <a:blip r:embed="rId3">
            <a:alphaModFix/>
          </a:blip>
          <a:stretch>
            <a:fillRect/>
          </a:stretch>
        </p:blipFill>
        <p:spPr>
          <a:xfrm>
            <a:off x="833738" y="1316825"/>
            <a:ext cx="3508550" cy="354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oogle Shape;1654;p44">
            <a:extLst>
              <a:ext uri="{FF2B5EF4-FFF2-40B4-BE49-F238E27FC236}">
                <a16:creationId xmlns:a16="http://schemas.microsoft.com/office/drawing/2014/main" id="{50408BD8-03C6-471B-ED27-723FBE486307}"/>
              </a:ext>
            </a:extLst>
          </p:cNvPr>
          <p:cNvPicPr preferRelativeResize="0"/>
          <p:nvPr/>
        </p:nvPicPr>
        <p:blipFill>
          <a:blip r:embed="rId4">
            <a:alphaModFix/>
          </a:blip>
          <a:stretch>
            <a:fillRect/>
          </a:stretch>
        </p:blipFill>
        <p:spPr>
          <a:xfrm>
            <a:off x="4719924" y="1316825"/>
            <a:ext cx="3894762" cy="3549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B7CAE23-AF7E-3F59-8A41-E1139B00E337}"/>
              </a:ext>
            </a:extLst>
          </p:cNvPr>
          <p:cNvSpPr txBox="1"/>
          <p:nvPr/>
        </p:nvSpPr>
        <p:spPr>
          <a:xfrm>
            <a:off x="1891123" y="904200"/>
            <a:ext cx="1176925" cy="338554"/>
          </a:xfrm>
          <a:prstGeom prst="rect">
            <a:avLst/>
          </a:prstGeom>
          <a:noFill/>
        </p:spPr>
        <p:txBody>
          <a:bodyPr wrap="none" rtlCol="0">
            <a:spAutoFit/>
          </a:bodyPr>
          <a:lstStyle/>
          <a:p>
            <a:r>
              <a:rPr lang="en-US" sz="1600" b="1">
                <a:solidFill>
                  <a:srgbClr val="0C0A9E"/>
                </a:solidFill>
              </a:rPr>
              <a:t>Collection</a:t>
            </a:r>
          </a:p>
        </p:txBody>
      </p:sp>
      <p:sp>
        <p:nvSpPr>
          <p:cNvPr id="8" name="TextBox 7">
            <a:extLst>
              <a:ext uri="{FF2B5EF4-FFF2-40B4-BE49-F238E27FC236}">
                <a16:creationId xmlns:a16="http://schemas.microsoft.com/office/drawing/2014/main" id="{85EE5105-6252-E52E-2F1F-EC537BCB17E7}"/>
              </a:ext>
            </a:extLst>
          </p:cNvPr>
          <p:cNvSpPr txBox="1"/>
          <p:nvPr/>
        </p:nvSpPr>
        <p:spPr>
          <a:xfrm>
            <a:off x="6227120" y="894675"/>
            <a:ext cx="880369" cy="338554"/>
          </a:xfrm>
          <a:prstGeom prst="rect">
            <a:avLst/>
          </a:prstGeom>
          <a:noFill/>
        </p:spPr>
        <p:txBody>
          <a:bodyPr wrap="none" rtlCol="0">
            <a:spAutoFit/>
          </a:bodyPr>
          <a:lstStyle/>
          <a:p>
            <a:r>
              <a:rPr lang="en-US" sz="1600" b="1">
                <a:solidFill>
                  <a:srgbClr val="0C0A9E"/>
                </a:solidFill>
              </a:rPr>
              <a:t>Stream</a:t>
            </a:r>
          </a:p>
        </p:txBody>
      </p:sp>
    </p:spTree>
    <p:extLst>
      <p:ext uri="{BB962C8B-B14F-4D97-AF65-F5344CB8AC3E}">
        <p14:creationId xmlns:p14="http://schemas.microsoft.com/office/powerpoint/2010/main" val="279426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45"/>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04</a:t>
            </a:r>
            <a:endParaRPr>
              <a:latin typeface="Roboto" panose="02000000000000000000" pitchFamily="2" charset="0"/>
              <a:ea typeface="Roboto" panose="02000000000000000000" pitchFamily="2" charset="0"/>
            </a:endParaRPr>
          </a:p>
        </p:txBody>
      </p:sp>
      <p:grpSp>
        <p:nvGrpSpPr>
          <p:cNvPr id="1660" name="Google Shape;1660;p45"/>
          <p:cNvGrpSpPr/>
          <p:nvPr/>
        </p:nvGrpSpPr>
        <p:grpSpPr>
          <a:xfrm>
            <a:off x="-374387" y="3354325"/>
            <a:ext cx="3922590" cy="2969900"/>
            <a:chOff x="-374387" y="3354325"/>
            <a:chExt cx="3922590" cy="2969900"/>
          </a:xfrm>
        </p:grpSpPr>
        <p:pic>
          <p:nvPicPr>
            <p:cNvPr id="1661" name="Google Shape;1661;p45"/>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662" name="Google Shape;1662;p45"/>
            <p:cNvGrpSpPr/>
            <p:nvPr/>
          </p:nvGrpSpPr>
          <p:grpSpPr>
            <a:xfrm>
              <a:off x="1853583" y="4445557"/>
              <a:ext cx="1694620" cy="1360169"/>
              <a:chOff x="7945225" y="4302000"/>
              <a:chExt cx="904666" cy="726121"/>
            </a:xfrm>
          </p:grpSpPr>
          <p:sp>
            <p:nvSpPr>
              <p:cNvPr id="1663" name="Google Shape;1663;p4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6" name="Google Shape;1666;p45"/>
          <p:cNvSpPr txBox="1">
            <a:spLocks noGrp="1"/>
          </p:cNvSpPr>
          <p:nvPr>
            <p:ph type="title"/>
          </p:nvPr>
        </p:nvSpPr>
        <p:spPr>
          <a:xfrm>
            <a:off x="720000" y="2079325"/>
            <a:ext cx="7456800" cy="11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Đặc điểm</a:t>
            </a:r>
            <a:endParaRPr>
              <a:latin typeface="Roboto" panose="02000000000000000000" pitchFamily="2" charset="0"/>
              <a:ea typeface="Roboto" panose="02000000000000000000" pitchFamily="2" charset="0"/>
            </a:endParaRPr>
          </a:p>
        </p:txBody>
      </p:sp>
      <p:grpSp>
        <p:nvGrpSpPr>
          <p:cNvPr id="1667" name="Google Shape;1667;p45"/>
          <p:cNvGrpSpPr/>
          <p:nvPr/>
        </p:nvGrpSpPr>
        <p:grpSpPr>
          <a:xfrm>
            <a:off x="6487513" y="-1301175"/>
            <a:ext cx="4268216" cy="6666030"/>
            <a:chOff x="6128138" y="-1301175"/>
            <a:chExt cx="4268216" cy="6666030"/>
          </a:xfrm>
        </p:grpSpPr>
        <p:sp>
          <p:nvSpPr>
            <p:cNvPr id="1668" name="Google Shape;1668;p45"/>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5"/>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5"/>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5"/>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5"/>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3" name="Google Shape;1673;p45"/>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674" name="Google Shape;1674;p45"/>
            <p:cNvGrpSpPr/>
            <p:nvPr/>
          </p:nvGrpSpPr>
          <p:grpSpPr>
            <a:xfrm rot="5400000">
              <a:off x="7873341" y="4254316"/>
              <a:ext cx="708100" cy="708500"/>
              <a:chOff x="3678700" y="407275"/>
              <a:chExt cx="708100" cy="708500"/>
            </a:xfrm>
          </p:grpSpPr>
          <p:sp>
            <p:nvSpPr>
              <p:cNvPr id="1675" name="Google Shape;1675;p4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5"/>
            <p:cNvGrpSpPr/>
            <p:nvPr/>
          </p:nvGrpSpPr>
          <p:grpSpPr>
            <a:xfrm rot="5400000">
              <a:off x="8639847" y="3354200"/>
              <a:ext cx="457787" cy="458045"/>
              <a:chOff x="3678700" y="407275"/>
              <a:chExt cx="708100" cy="708500"/>
            </a:xfrm>
          </p:grpSpPr>
          <p:sp>
            <p:nvSpPr>
              <p:cNvPr id="1683" name="Google Shape;1683;p4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45"/>
            <p:cNvGrpSpPr/>
            <p:nvPr/>
          </p:nvGrpSpPr>
          <p:grpSpPr>
            <a:xfrm>
              <a:off x="7787267" y="539497"/>
              <a:ext cx="208184" cy="208184"/>
              <a:chOff x="8356813" y="1074288"/>
              <a:chExt cx="351900" cy="351900"/>
            </a:xfrm>
          </p:grpSpPr>
          <p:sp>
            <p:nvSpPr>
              <p:cNvPr id="1691" name="Google Shape;1691;p4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45"/>
            <p:cNvGrpSpPr/>
            <p:nvPr/>
          </p:nvGrpSpPr>
          <p:grpSpPr>
            <a:xfrm>
              <a:off x="7194842" y="2467660"/>
              <a:ext cx="208184" cy="208184"/>
              <a:chOff x="8356813" y="1074288"/>
              <a:chExt cx="351900" cy="351900"/>
            </a:xfrm>
          </p:grpSpPr>
          <p:sp>
            <p:nvSpPr>
              <p:cNvPr id="1694" name="Google Shape;1694;p4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45"/>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5"/>
          <p:cNvGrpSpPr/>
          <p:nvPr/>
        </p:nvGrpSpPr>
        <p:grpSpPr>
          <a:xfrm>
            <a:off x="720000" y="3390326"/>
            <a:ext cx="4558967" cy="134100"/>
            <a:chOff x="796100" y="3019701"/>
            <a:chExt cx="4558967" cy="134100"/>
          </a:xfrm>
        </p:grpSpPr>
        <p:sp>
          <p:nvSpPr>
            <p:cNvPr id="1698" name="Google Shape;1698;p4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9" name="Google Shape;1699;p4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4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2921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4. Đặc điểm</a:t>
            </a:r>
            <a:endParaRPr sz="2300">
              <a:latin typeface="Roboto" panose="02000000000000000000" pitchFamily="2" charset="0"/>
              <a:ea typeface="Roboto" panose="02000000000000000000" pitchFamily="2" charset="0"/>
            </a:endParaRPr>
          </a:p>
        </p:txBody>
      </p:sp>
      <p:sp>
        <p:nvSpPr>
          <p:cNvPr id="7" name="Google Shape;1725;p49">
            <a:extLst>
              <a:ext uri="{FF2B5EF4-FFF2-40B4-BE49-F238E27FC236}">
                <a16:creationId xmlns:a16="http://schemas.microsoft.com/office/drawing/2014/main" id="{D7614575-FB08-AC0E-73C2-BE5D65FB3D36}"/>
              </a:ext>
            </a:extLst>
          </p:cNvPr>
          <p:cNvSpPr txBox="1"/>
          <p:nvPr/>
        </p:nvSpPr>
        <p:spPr>
          <a:xfrm>
            <a:off x="720725" y="759279"/>
            <a:ext cx="7246800" cy="1169521"/>
          </a:xfrm>
          <a:prstGeom prst="rect">
            <a:avLst/>
          </a:prstGeom>
          <a:noFill/>
          <a:ln>
            <a:noFill/>
          </a:ln>
        </p:spPr>
        <p:txBody>
          <a:bodyPr spcFirstLastPara="1" wrap="square" lIns="91425" tIns="91425" rIns="91425" bIns="91425" anchor="t" anchorCtr="0">
            <a:spAutoFit/>
          </a:bodyPr>
          <a:lstStyle/>
          <a:p>
            <a:pPr marL="0" lvl="0" indent="0" algn="l" rtl="0">
              <a:spcAft>
                <a:spcPts val="0"/>
              </a:spcAft>
              <a:buNone/>
            </a:pPr>
            <a:r>
              <a:rPr lang="en" sz="1600">
                <a:solidFill>
                  <a:schemeClr val="tx1"/>
                </a:solidFill>
                <a:latin typeface="Roboto" panose="02000000000000000000" pitchFamily="2" charset="0"/>
                <a:ea typeface="Roboto" panose="02000000000000000000" pitchFamily="2" charset="0"/>
              </a:rPr>
              <a:t>Cấu trúc 3 thành phần:</a:t>
            </a:r>
            <a:endParaRPr sz="1600">
              <a:solidFill>
                <a:schemeClr val="tx1"/>
              </a:solidFill>
              <a:latin typeface="Roboto" panose="02000000000000000000" pitchFamily="2" charset="0"/>
              <a:ea typeface="Roboto" panose="02000000000000000000" pitchFamily="2" charset="0"/>
            </a:endParaRPr>
          </a:p>
          <a:p>
            <a:pPr marL="285750" lvl="0" indent="-285750" algn="l" rtl="0">
              <a:spcAft>
                <a:spcPts val="0"/>
              </a:spcAft>
              <a:buFont typeface="Wingdings" panose="05000000000000000000" pitchFamily="2" charset="2"/>
              <a:buChar char="v"/>
            </a:pPr>
            <a:r>
              <a:rPr lang="en" sz="1600">
                <a:solidFill>
                  <a:srgbClr val="FF0000"/>
                </a:solidFill>
                <a:latin typeface="Roboto" panose="02000000000000000000" pitchFamily="2" charset="0"/>
                <a:ea typeface="Roboto" panose="02000000000000000000" pitchFamily="2" charset="0"/>
              </a:rPr>
              <a:t>Data source </a:t>
            </a:r>
            <a:r>
              <a:rPr lang="en" sz="1600">
                <a:solidFill>
                  <a:schemeClr val="tx1"/>
                </a:solidFill>
                <a:latin typeface="Roboto" panose="02000000000000000000" pitchFamily="2" charset="0"/>
                <a:ea typeface="Roboto" panose="02000000000000000000" pitchFamily="2" charset="0"/>
              </a:rPr>
              <a:t>(collection) để thực hiện query.</a:t>
            </a:r>
            <a:endParaRPr sz="1600">
              <a:solidFill>
                <a:schemeClr val="tx1"/>
              </a:solidFill>
              <a:latin typeface="Roboto" panose="02000000000000000000" pitchFamily="2" charset="0"/>
              <a:ea typeface="Roboto" panose="02000000000000000000" pitchFamily="2" charset="0"/>
            </a:endParaRPr>
          </a:p>
          <a:p>
            <a:pPr marL="285750" lvl="0" indent="-285750" algn="l" rtl="0">
              <a:spcAft>
                <a:spcPts val="0"/>
              </a:spcAft>
              <a:buFont typeface="Wingdings" panose="05000000000000000000" pitchFamily="2" charset="2"/>
              <a:buChar char="v"/>
            </a:pPr>
            <a:r>
              <a:rPr lang="en" sz="1600">
                <a:solidFill>
                  <a:srgbClr val="FF0000"/>
                </a:solidFill>
                <a:latin typeface="Roboto" panose="02000000000000000000" pitchFamily="2" charset="0"/>
                <a:ea typeface="Roboto" panose="02000000000000000000" pitchFamily="2" charset="0"/>
              </a:rPr>
              <a:t>Chuỗi intermediate operations </a:t>
            </a:r>
            <a:r>
              <a:rPr lang="en" sz="1600">
                <a:solidFill>
                  <a:schemeClr val="tx1"/>
                </a:solidFill>
                <a:latin typeface="Roboto" panose="02000000000000000000" pitchFamily="2" charset="0"/>
                <a:ea typeface="Roboto" panose="02000000000000000000" pitchFamily="2" charset="0"/>
              </a:rPr>
              <a:t>tạo thành pipeline</a:t>
            </a:r>
            <a:endParaRPr sz="1600">
              <a:solidFill>
                <a:schemeClr val="tx1"/>
              </a:solidFill>
              <a:latin typeface="Roboto" panose="02000000000000000000" pitchFamily="2" charset="0"/>
              <a:ea typeface="Roboto" panose="02000000000000000000" pitchFamily="2" charset="0"/>
            </a:endParaRPr>
          </a:p>
          <a:p>
            <a:pPr marL="285750" lvl="0" indent="-285750" algn="l" rtl="0">
              <a:spcAft>
                <a:spcPts val="0"/>
              </a:spcAft>
              <a:buFont typeface="Wingdings" panose="05000000000000000000" pitchFamily="2" charset="2"/>
              <a:buChar char="v"/>
            </a:pPr>
            <a:r>
              <a:rPr lang="en" sz="1600">
                <a:solidFill>
                  <a:srgbClr val="FF0000"/>
                </a:solidFill>
                <a:latin typeface="Roboto" panose="02000000000000000000" pitchFamily="2" charset="0"/>
                <a:ea typeface="Roboto" panose="02000000000000000000" pitchFamily="2" charset="0"/>
              </a:rPr>
              <a:t>Một terminal operation </a:t>
            </a:r>
            <a:r>
              <a:rPr lang="en" sz="1600">
                <a:solidFill>
                  <a:schemeClr val="tx1"/>
                </a:solidFill>
                <a:latin typeface="Roboto" panose="02000000000000000000" pitchFamily="2" charset="0"/>
                <a:ea typeface="Roboto" panose="02000000000000000000" pitchFamily="2" charset="0"/>
              </a:rPr>
              <a:t>thực thi stream pipeline và trả về kết quả</a:t>
            </a:r>
            <a:endParaRPr sz="1600">
              <a:solidFill>
                <a:schemeClr val="tx1"/>
              </a:solidFill>
              <a:latin typeface="Roboto" panose="02000000000000000000" pitchFamily="2" charset="0"/>
              <a:ea typeface="Roboto" panose="02000000000000000000" pitchFamily="2" charset="0"/>
            </a:endParaRPr>
          </a:p>
        </p:txBody>
      </p:sp>
      <p:pic>
        <p:nvPicPr>
          <p:cNvPr id="8" name="Google Shape;1726;p49">
            <a:extLst>
              <a:ext uri="{FF2B5EF4-FFF2-40B4-BE49-F238E27FC236}">
                <a16:creationId xmlns:a16="http://schemas.microsoft.com/office/drawing/2014/main" id="{55CE399A-F298-2100-B28E-9B90712C09C6}"/>
              </a:ext>
            </a:extLst>
          </p:cNvPr>
          <p:cNvPicPr preferRelativeResize="0"/>
          <p:nvPr/>
        </p:nvPicPr>
        <p:blipFill>
          <a:blip r:embed="rId3">
            <a:alphaModFix/>
          </a:blip>
          <a:stretch>
            <a:fillRect/>
          </a:stretch>
        </p:blipFill>
        <p:spPr>
          <a:xfrm>
            <a:off x="510126" y="2045821"/>
            <a:ext cx="4842924" cy="272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Google Shape;1727;p49">
            <a:extLst>
              <a:ext uri="{FF2B5EF4-FFF2-40B4-BE49-F238E27FC236}">
                <a16:creationId xmlns:a16="http://schemas.microsoft.com/office/drawing/2014/main" id="{5749FCDF-8E73-B3A0-FEBF-5CFA5FE77BE6}"/>
              </a:ext>
            </a:extLst>
          </p:cNvPr>
          <p:cNvPicPr preferRelativeResize="0"/>
          <p:nvPr/>
        </p:nvPicPr>
        <p:blipFill>
          <a:blip r:embed="rId4">
            <a:alphaModFix/>
          </a:blip>
          <a:stretch>
            <a:fillRect/>
          </a:stretch>
        </p:blipFill>
        <p:spPr>
          <a:xfrm>
            <a:off x="5553073" y="2045821"/>
            <a:ext cx="2995076" cy="870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365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206375"/>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4. Đặc điểm</a:t>
            </a:r>
            <a:endParaRPr sz="230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78A93C04-5729-5C47-D533-324BB5BCA0D8}"/>
              </a:ext>
            </a:extLst>
          </p:cNvPr>
          <p:cNvSpPr txBox="1"/>
          <p:nvPr/>
        </p:nvSpPr>
        <p:spPr>
          <a:xfrm>
            <a:off x="720725" y="750888"/>
            <a:ext cx="7258050" cy="2647200"/>
          </a:xfrm>
          <a:prstGeom prst="rect">
            <a:avLst/>
          </a:prstGeom>
          <a:noFill/>
        </p:spPr>
        <p:txBody>
          <a:bodyPr wrap="square">
            <a:spAutoFit/>
          </a:bodyPr>
          <a:lstStyle/>
          <a:p>
            <a:pPr marL="285750" lvl="0" indent="-285750" algn="just">
              <a:lnSpc>
                <a:spcPct val="107000"/>
              </a:lnSpc>
              <a:spcAft>
                <a:spcPts val="600"/>
              </a:spcAft>
              <a:buFont typeface="Wingdings" panose="05000000000000000000" pitchFamily="2" charset="2"/>
              <a:buChar char="v"/>
            </a:pPr>
            <a:r>
              <a:rPr lang="en-US" sz="1600" kern="100">
                <a:solidFill>
                  <a:schemeClr val="tx1"/>
                </a:solidFill>
                <a:effectLst/>
                <a:latin typeface="Roboto" panose="02000000000000000000" pitchFamily="2" charset="0"/>
                <a:ea typeface="Roboto" panose="02000000000000000000" pitchFamily="2" charset="0"/>
                <a:cs typeface="Times New Roman" panose="02020603050405020304" pitchFamily="18" charset="0"/>
              </a:rPr>
              <a:t>Stream interface trong java.util.stream.Stream định nghĩa nhiều phương thức Intermediate operation và Terminal operation.</a:t>
            </a:r>
          </a:p>
          <a:p>
            <a:pPr marL="285750" lvl="0" indent="-285750" algn="just">
              <a:lnSpc>
                <a:spcPct val="107000"/>
              </a:lnSpc>
              <a:spcAft>
                <a:spcPts val="600"/>
              </a:spcAft>
              <a:buFont typeface="Wingdings" panose="05000000000000000000" pitchFamily="2" charset="2"/>
              <a:buChar char="v"/>
            </a:pPr>
            <a:r>
              <a:rPr lang="en-US" sz="1600" kern="100">
                <a:solidFill>
                  <a:schemeClr val="tx1"/>
                </a:solidFill>
                <a:effectLst/>
                <a:latin typeface="Roboto" panose="02000000000000000000" pitchFamily="2" charset="0"/>
                <a:ea typeface="Roboto" panose="02000000000000000000" pitchFamily="2" charset="0"/>
                <a:cs typeface="Times New Roman" panose="02020603050405020304" pitchFamily="18" charset="0"/>
              </a:rPr>
              <a:t>Intermediate operation: </a:t>
            </a:r>
          </a:p>
          <a:p>
            <a:pPr marL="517525" lvl="0" indent="-285750" algn="just">
              <a:lnSpc>
                <a:spcPct val="107000"/>
              </a:lnSpc>
              <a:spcAft>
                <a:spcPts val="600"/>
              </a:spcAft>
              <a:buFont typeface="Arial" panose="020B0604020202020204" pitchFamily="34" charset="0"/>
              <a:buChar char="•"/>
            </a:pPr>
            <a:r>
              <a:rPr lang="en-US" sz="1600" kern="100">
                <a:solidFill>
                  <a:schemeClr val="tx1"/>
                </a:solidFill>
                <a:effectLst/>
                <a:latin typeface="Roboto" panose="02000000000000000000" pitchFamily="2" charset="0"/>
                <a:ea typeface="Roboto" panose="02000000000000000000" pitchFamily="2" charset="0"/>
                <a:cs typeface="Times New Roman" panose="02020603050405020304" pitchFamily="18" charset="0"/>
              </a:rPr>
              <a:t>Có khả năng kết nối để hình thành query</a:t>
            </a:r>
          </a:p>
          <a:p>
            <a:pPr marL="517525" lvl="0" indent="-285750" algn="just">
              <a:lnSpc>
                <a:spcPct val="107000"/>
              </a:lnSpc>
              <a:spcAft>
                <a:spcPts val="600"/>
              </a:spcAft>
              <a:buFont typeface="Arial" panose="020B0604020202020204" pitchFamily="34" charset="0"/>
              <a:buChar char="•"/>
            </a:pPr>
            <a:r>
              <a:rPr lang="en-US" sz="1600" kern="100">
                <a:solidFill>
                  <a:schemeClr val="tx1"/>
                </a:solidFill>
                <a:latin typeface="Roboto" panose="02000000000000000000" pitchFamily="2" charset="0"/>
                <a:ea typeface="Roboto" panose="02000000000000000000" pitchFamily="2" charset="0"/>
                <a:cs typeface="Times New Roman" panose="02020603050405020304" pitchFamily="18" charset="0"/>
              </a:rPr>
              <a:t>Lazy</a:t>
            </a:r>
            <a:endParaRPr lang="en-US" sz="1600" kern="100">
              <a:solidFill>
                <a:schemeClr val="tx1"/>
              </a:solidFill>
              <a:effectLst/>
              <a:latin typeface="Roboto" panose="02000000000000000000" pitchFamily="2" charset="0"/>
              <a:ea typeface="Roboto" panose="02000000000000000000" pitchFamily="2" charset="0"/>
              <a:cs typeface="Times New Roman" panose="02020603050405020304" pitchFamily="18" charset="0"/>
            </a:endParaRPr>
          </a:p>
          <a:p>
            <a:pPr marL="285750" lvl="0" indent="-285750" algn="just">
              <a:lnSpc>
                <a:spcPct val="107000"/>
              </a:lnSpc>
              <a:spcAft>
                <a:spcPts val="600"/>
              </a:spcAft>
              <a:buFont typeface="Wingdings" panose="05000000000000000000" pitchFamily="2" charset="2"/>
              <a:buChar char="v"/>
            </a:pPr>
            <a:r>
              <a:rPr lang="en-US" sz="1600" kern="100">
                <a:solidFill>
                  <a:schemeClr val="tx1"/>
                </a:solidFill>
                <a:effectLst/>
                <a:latin typeface="Roboto" panose="02000000000000000000" pitchFamily="2" charset="0"/>
                <a:ea typeface="Roboto" panose="02000000000000000000" pitchFamily="2" charset="0"/>
                <a:cs typeface="Times New Roman" panose="02020603050405020304" pitchFamily="18" charset="0"/>
              </a:rPr>
              <a:t>Terminal operation: </a:t>
            </a:r>
          </a:p>
          <a:p>
            <a:pPr marL="517525" lvl="1" indent="-285750" algn="just">
              <a:lnSpc>
                <a:spcPct val="107000"/>
              </a:lnSpc>
              <a:spcAft>
                <a:spcPts val="600"/>
              </a:spcAft>
              <a:buFont typeface="Arial" panose="020B0604020202020204" pitchFamily="34" charset="0"/>
              <a:buChar char="•"/>
            </a:pPr>
            <a:r>
              <a:rPr lang="en-US" sz="1600" kern="100">
                <a:solidFill>
                  <a:schemeClr val="tx1"/>
                </a:solidFill>
                <a:latin typeface="Roboto" panose="02000000000000000000" pitchFamily="2" charset="0"/>
                <a:ea typeface="Roboto" panose="02000000000000000000" pitchFamily="2" charset="0"/>
                <a:cs typeface="Times New Roman" panose="02020603050405020304" pitchFamily="18" charset="0"/>
              </a:rPr>
              <a:t>Tạo kết quả từ Stream pipeline</a:t>
            </a:r>
          </a:p>
          <a:p>
            <a:pPr marL="517525" lvl="1" indent="-285750" algn="just">
              <a:lnSpc>
                <a:spcPct val="107000"/>
              </a:lnSpc>
              <a:spcAft>
                <a:spcPts val="600"/>
              </a:spcAft>
              <a:buFont typeface="Arial" panose="020B0604020202020204" pitchFamily="34" charset="0"/>
              <a:buChar char="•"/>
            </a:pPr>
            <a:r>
              <a:rPr lang="en-US" sz="1600" kern="100">
                <a:solidFill>
                  <a:schemeClr val="tx1"/>
                </a:solidFill>
                <a:effectLst/>
                <a:latin typeface="Roboto" panose="02000000000000000000" pitchFamily="2" charset="0"/>
                <a:ea typeface="Roboto" panose="02000000000000000000" pitchFamily="2" charset="0"/>
                <a:cs typeface="Times New Roman" panose="02020603050405020304" pitchFamily="18" charset="0"/>
              </a:rPr>
              <a:t>Trả về kết quả là non-stream</a:t>
            </a:r>
          </a:p>
        </p:txBody>
      </p:sp>
      <p:pic>
        <p:nvPicPr>
          <p:cNvPr id="4098" name="Picture 2">
            <a:extLst>
              <a:ext uri="{FF2B5EF4-FFF2-40B4-BE49-F238E27FC236}">
                <a16:creationId xmlns:a16="http://schemas.microsoft.com/office/drawing/2014/main" id="{FA9FCE6B-2017-46C5-991D-9EF22273C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75" y="3623765"/>
            <a:ext cx="561975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45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358775"/>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4. Đặc điểm</a:t>
            </a:r>
            <a:endParaRPr sz="230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78A93C04-5729-5C47-D533-324BB5BCA0D8}"/>
              </a:ext>
            </a:extLst>
          </p:cNvPr>
          <p:cNvSpPr txBox="1"/>
          <p:nvPr/>
        </p:nvSpPr>
        <p:spPr>
          <a:xfrm>
            <a:off x="720725" y="931863"/>
            <a:ext cx="7258050" cy="341247"/>
          </a:xfrm>
          <a:prstGeom prst="rect">
            <a:avLst/>
          </a:prstGeom>
          <a:noFill/>
        </p:spPr>
        <p:txBody>
          <a:bodyPr wrap="square">
            <a:spAutoFit/>
          </a:bodyPr>
          <a:lstStyle/>
          <a:p>
            <a:pPr marL="285750" lvl="0" indent="-285750" algn="just">
              <a:lnSpc>
                <a:spcPct val="107000"/>
              </a:lnSpc>
              <a:spcAft>
                <a:spcPts val="600"/>
              </a:spcAft>
              <a:buFont typeface="Wingdings" panose="05000000000000000000" pitchFamily="2" charset="2"/>
              <a:buChar char="v"/>
            </a:pPr>
            <a:r>
              <a:rPr lang="en-US" sz="1600" kern="100">
                <a:effectLst/>
                <a:latin typeface="Roboto" panose="02000000000000000000" pitchFamily="2" charset="0"/>
                <a:ea typeface="Roboto" panose="02000000000000000000" pitchFamily="2" charset="0"/>
                <a:cs typeface="Times New Roman" panose="02020603050405020304" pitchFamily="18" charset="0"/>
              </a:rPr>
              <a:t>Intermediate operation</a:t>
            </a:r>
          </a:p>
        </p:txBody>
      </p:sp>
      <p:pic>
        <p:nvPicPr>
          <p:cNvPr id="6146" name="Picture 2">
            <a:extLst>
              <a:ext uri="{FF2B5EF4-FFF2-40B4-BE49-F238E27FC236}">
                <a16:creationId xmlns:a16="http://schemas.microsoft.com/office/drawing/2014/main" id="{5E89CEE9-5883-7FF6-3F74-177B5723B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339785"/>
            <a:ext cx="561975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B5D71E-8F7F-2E69-B6D2-8019B1A0500A}"/>
              </a:ext>
            </a:extLst>
          </p:cNvPr>
          <p:cNvPicPr>
            <a:picLocks noChangeAspect="1"/>
          </p:cNvPicPr>
          <p:nvPr/>
        </p:nvPicPr>
        <p:blipFill rotWithShape="1">
          <a:blip r:embed="rId4"/>
          <a:srcRect r="9383"/>
          <a:stretch/>
        </p:blipFill>
        <p:spPr>
          <a:xfrm>
            <a:off x="1104900" y="3263835"/>
            <a:ext cx="5619750" cy="1200318"/>
          </a:xfrm>
          <a:prstGeom prst="rect">
            <a:avLst/>
          </a:prstGeom>
        </p:spPr>
      </p:pic>
    </p:spTree>
    <p:extLst>
      <p:ext uri="{BB962C8B-B14F-4D97-AF65-F5344CB8AC3E}">
        <p14:creationId xmlns:p14="http://schemas.microsoft.com/office/powerpoint/2010/main" val="4252118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4. Đặc điểm</a:t>
            </a:r>
            <a:endParaRPr sz="2300">
              <a:latin typeface="Roboto" panose="02000000000000000000" pitchFamily="2" charset="0"/>
              <a:ea typeface="Roboto" panose="02000000000000000000" pitchFamily="2" charset="0"/>
            </a:endParaRPr>
          </a:p>
        </p:txBody>
      </p:sp>
      <p:sp>
        <p:nvSpPr>
          <p:cNvPr id="2" name="Subtitle 2">
            <a:extLst>
              <a:ext uri="{FF2B5EF4-FFF2-40B4-BE49-F238E27FC236}">
                <a16:creationId xmlns:a16="http://schemas.microsoft.com/office/drawing/2014/main" id="{04A9FB42-0AED-A73E-4680-9FB6C23F7327}"/>
              </a:ext>
            </a:extLst>
          </p:cNvPr>
          <p:cNvSpPr>
            <a:spLocks noGrp="1"/>
          </p:cNvSpPr>
          <p:nvPr>
            <p:ph type="subTitle" idx="1"/>
          </p:nvPr>
        </p:nvSpPr>
        <p:spPr>
          <a:xfrm>
            <a:off x="720725" y="1792194"/>
            <a:ext cx="7613650" cy="995037"/>
          </a:xfrm>
        </p:spPr>
        <p:txBody>
          <a:bodyPr/>
          <a:lstStyle/>
          <a:p>
            <a:pPr marL="285750" indent="-285750" algn="just">
              <a:buFont typeface="Wingdings" panose="05000000000000000000" pitchFamily="2" charset="2"/>
              <a:buChar char="v"/>
            </a:pPr>
            <a:r>
              <a:rPr lang="en-US" sz="1600" b="1">
                <a:latin typeface="Roboto" panose="02000000000000000000" pitchFamily="2" charset="0"/>
                <a:ea typeface="Roboto" panose="02000000000000000000" pitchFamily="2" charset="0"/>
              </a:rPr>
              <a:t>Internal iteration (Lặp bên trong)</a:t>
            </a:r>
          </a:p>
          <a:p>
            <a:pPr marL="0" indent="0" algn="just"/>
            <a:r>
              <a:rPr lang="en-US" sz="1600">
                <a:latin typeface="Roboto" panose="02000000000000000000" pitchFamily="2" charset="0"/>
                <a:ea typeface="Roboto" panose="02000000000000000000" pitchFamily="2" charset="0"/>
              </a:rPr>
              <a:t>P</a:t>
            </a:r>
            <a:r>
              <a:rPr lang="vi-VN" sz="1600">
                <a:latin typeface="Roboto" panose="02000000000000000000" pitchFamily="2" charset="0"/>
                <a:ea typeface="Roboto" panose="02000000000000000000" pitchFamily="2" charset="0"/>
              </a:rPr>
              <a:t>hương thức </a:t>
            </a:r>
            <a:r>
              <a:rPr lang="vi-VN" sz="1600">
                <a:solidFill>
                  <a:srgbClr val="FF0000"/>
                </a:solidFill>
                <a:latin typeface="Roboto" panose="02000000000000000000" pitchFamily="2" charset="0"/>
                <a:ea typeface="Roboto" panose="02000000000000000000" pitchFamily="2" charset="0"/>
              </a:rPr>
              <a:t>stream thực hiện lặp ngầm </a:t>
            </a:r>
            <a:r>
              <a:rPr lang="vi-VN" sz="1600">
                <a:latin typeface="Roboto" panose="02000000000000000000" pitchFamily="2" charset="0"/>
                <a:ea typeface="Roboto" panose="02000000000000000000" pitchFamily="2" charset="0"/>
              </a:rPr>
              <a:t>ở bên dưới (behind the scene).</a:t>
            </a:r>
          </a:p>
          <a:p>
            <a:pPr marL="0" indent="0" algn="just"/>
            <a:endParaRPr lang="en-US" sz="1600">
              <a:latin typeface="Roboto" panose="02000000000000000000" pitchFamily="2" charset="0"/>
              <a:ea typeface="Roboto" panose="02000000000000000000" pitchFamily="2" charset="0"/>
            </a:endParaRPr>
          </a:p>
        </p:txBody>
      </p:sp>
      <p:sp>
        <p:nvSpPr>
          <p:cNvPr id="6" name="Google Shape;1742;p51">
            <a:extLst>
              <a:ext uri="{FF2B5EF4-FFF2-40B4-BE49-F238E27FC236}">
                <a16:creationId xmlns:a16="http://schemas.microsoft.com/office/drawing/2014/main" id="{10DA6DE5-E05E-16F4-7795-6433F3FF78F1}"/>
              </a:ext>
            </a:extLst>
          </p:cNvPr>
          <p:cNvSpPr txBox="1">
            <a:spLocks/>
          </p:cNvSpPr>
          <p:nvPr/>
        </p:nvSpPr>
        <p:spPr>
          <a:xfrm>
            <a:off x="720725" y="920750"/>
            <a:ext cx="7702550" cy="88001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US" sz="1600" b="1">
                <a:latin typeface="Roboto" panose="02000000000000000000" pitchFamily="2" charset="0"/>
                <a:ea typeface="Roboto" panose="02000000000000000000" pitchFamily="2" charset="0"/>
              </a:rPr>
              <a:t>Pepline (Đường ống)</a:t>
            </a:r>
          </a:p>
          <a:p>
            <a:pPr algn="just"/>
            <a:r>
              <a:rPr lang="vi-VN" sz="1600">
                <a:latin typeface="Roboto" panose="02000000000000000000" pitchFamily="2" charset="0"/>
                <a:ea typeface="Roboto" panose="02000000000000000000" pitchFamily="2" charset="0"/>
              </a:rPr>
              <a:t>Nhiều phương thức trả về một stream có </a:t>
            </a:r>
            <a:r>
              <a:rPr lang="vi-VN" sz="1600">
                <a:solidFill>
                  <a:srgbClr val="FF0000"/>
                </a:solidFill>
                <a:latin typeface="Roboto" panose="02000000000000000000" pitchFamily="2" charset="0"/>
                <a:ea typeface="Roboto" panose="02000000000000000000" pitchFamily="2" charset="0"/>
              </a:rPr>
              <a:t>khả năng kết nối </a:t>
            </a:r>
            <a:r>
              <a:rPr lang="vi-VN" sz="1600">
                <a:latin typeface="Roboto" panose="02000000000000000000" pitchFamily="2" charset="0"/>
                <a:ea typeface="Roboto" panose="02000000000000000000" pitchFamily="2" charset="0"/>
              </a:rPr>
              <a:t>với nhau </a:t>
            </a:r>
            <a:r>
              <a:rPr lang="vi-VN" sz="1600">
                <a:solidFill>
                  <a:srgbClr val="FF0000"/>
                </a:solidFill>
                <a:latin typeface="Roboto" panose="02000000000000000000" pitchFamily="2" charset="0"/>
                <a:ea typeface="Roboto" panose="02000000000000000000" pitchFamily="2" charset="0"/>
              </a:rPr>
              <a:t>thành chuỗi </a:t>
            </a:r>
            <a:r>
              <a:rPr lang="vi-VN" sz="1600">
                <a:latin typeface="Roboto" panose="02000000000000000000" pitchFamily="2" charset="0"/>
                <a:ea typeface="Roboto" panose="02000000000000000000" pitchFamily="2" charset="0"/>
              </a:rPr>
              <a:t>(pipeline). </a:t>
            </a:r>
            <a:endParaRPr lang="en-US" sz="1600">
              <a:latin typeface="Roboto" panose="02000000000000000000" pitchFamily="2" charset="0"/>
              <a:ea typeface="Roboto" panose="02000000000000000000" pitchFamily="2" charset="0"/>
            </a:endParaRPr>
          </a:p>
        </p:txBody>
      </p:sp>
      <p:pic>
        <p:nvPicPr>
          <p:cNvPr id="7170" name="Picture 2">
            <a:extLst>
              <a:ext uri="{FF2B5EF4-FFF2-40B4-BE49-F238E27FC236}">
                <a16:creationId xmlns:a16="http://schemas.microsoft.com/office/drawing/2014/main" id="{FBB4CF0A-642B-022E-B9A0-30561DC2A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2668949"/>
            <a:ext cx="5372100" cy="134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3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269874"/>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4. Đặc điểm</a:t>
            </a:r>
            <a:endParaRPr sz="2300">
              <a:latin typeface="Roboto" panose="02000000000000000000" pitchFamily="2" charset="0"/>
              <a:ea typeface="Roboto" panose="02000000000000000000" pitchFamily="2" charset="0"/>
            </a:endParaRPr>
          </a:p>
        </p:txBody>
      </p:sp>
      <p:pic>
        <p:nvPicPr>
          <p:cNvPr id="8194" name="Picture 2">
            <a:extLst>
              <a:ext uri="{FF2B5EF4-FFF2-40B4-BE49-F238E27FC236}">
                <a16:creationId xmlns:a16="http://schemas.microsoft.com/office/drawing/2014/main" id="{97C2AA33-ECE6-C09D-324F-216D7265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71537"/>
            <a:ext cx="561975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31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4. Đặc điểm</a:t>
            </a:r>
            <a:endParaRPr sz="2300">
              <a:latin typeface="Roboto" panose="02000000000000000000" pitchFamily="2" charset="0"/>
              <a:ea typeface="Roboto" panose="02000000000000000000" pitchFamily="2" charset="0"/>
            </a:endParaRPr>
          </a:p>
        </p:txBody>
      </p:sp>
      <p:pic>
        <p:nvPicPr>
          <p:cNvPr id="7" name="Google Shape;1712;p47">
            <a:extLst>
              <a:ext uri="{FF2B5EF4-FFF2-40B4-BE49-F238E27FC236}">
                <a16:creationId xmlns:a16="http://schemas.microsoft.com/office/drawing/2014/main" id="{DA56CC5B-8224-D162-F09A-1BE6C017515A}"/>
              </a:ext>
            </a:extLst>
          </p:cNvPr>
          <p:cNvPicPr preferRelativeResize="0"/>
          <p:nvPr/>
        </p:nvPicPr>
        <p:blipFill>
          <a:blip r:embed="rId3">
            <a:alphaModFix/>
          </a:blip>
          <a:stretch>
            <a:fillRect/>
          </a:stretch>
        </p:blipFill>
        <p:spPr>
          <a:xfrm>
            <a:off x="720725" y="1332050"/>
            <a:ext cx="5162975" cy="1551825"/>
          </a:xfrm>
          <a:prstGeom prst="rect">
            <a:avLst/>
          </a:prstGeom>
          <a:noFill/>
          <a:ln>
            <a:noFill/>
          </a:ln>
        </p:spPr>
      </p:pic>
      <p:pic>
        <p:nvPicPr>
          <p:cNvPr id="8" name="Google Shape;1713;p47">
            <a:extLst>
              <a:ext uri="{FF2B5EF4-FFF2-40B4-BE49-F238E27FC236}">
                <a16:creationId xmlns:a16="http://schemas.microsoft.com/office/drawing/2014/main" id="{101B4043-652A-8B60-6EF4-1B8D654C6F34}"/>
              </a:ext>
            </a:extLst>
          </p:cNvPr>
          <p:cNvPicPr preferRelativeResize="0"/>
          <p:nvPr/>
        </p:nvPicPr>
        <p:blipFill>
          <a:blip r:embed="rId4">
            <a:alphaModFix/>
          </a:blip>
          <a:stretch>
            <a:fillRect/>
          </a:stretch>
        </p:blipFill>
        <p:spPr>
          <a:xfrm>
            <a:off x="720725" y="3236300"/>
            <a:ext cx="5162975" cy="1143433"/>
          </a:xfrm>
          <a:prstGeom prst="rect">
            <a:avLst/>
          </a:prstGeom>
          <a:noFill/>
          <a:ln>
            <a:noFill/>
          </a:ln>
        </p:spPr>
      </p:pic>
      <p:sp>
        <p:nvSpPr>
          <p:cNvPr id="9" name="TextBox 8">
            <a:extLst>
              <a:ext uri="{FF2B5EF4-FFF2-40B4-BE49-F238E27FC236}">
                <a16:creationId xmlns:a16="http://schemas.microsoft.com/office/drawing/2014/main" id="{ABE41935-0F00-748B-FEB6-90EC0DA8C277}"/>
              </a:ext>
            </a:extLst>
          </p:cNvPr>
          <p:cNvSpPr txBox="1"/>
          <p:nvPr/>
        </p:nvSpPr>
        <p:spPr>
          <a:xfrm>
            <a:off x="705671" y="1043761"/>
            <a:ext cx="1863011" cy="338554"/>
          </a:xfrm>
          <a:prstGeom prst="rect">
            <a:avLst/>
          </a:prstGeom>
          <a:noFill/>
        </p:spPr>
        <p:txBody>
          <a:bodyPr wrap="none" rtlCol="0">
            <a:spAutoFit/>
          </a:bodyPr>
          <a:lstStyle/>
          <a:p>
            <a:r>
              <a:rPr lang="en-US" sz="1600" b="1">
                <a:solidFill>
                  <a:srgbClr val="0C0A9E"/>
                </a:solidFill>
              </a:rPr>
              <a:t>External iteration</a:t>
            </a:r>
          </a:p>
        </p:txBody>
      </p:sp>
      <p:sp>
        <p:nvSpPr>
          <p:cNvPr id="10" name="TextBox 9">
            <a:extLst>
              <a:ext uri="{FF2B5EF4-FFF2-40B4-BE49-F238E27FC236}">
                <a16:creationId xmlns:a16="http://schemas.microsoft.com/office/drawing/2014/main" id="{7083BD5E-9FE1-1788-F45F-FFD726EFF545}"/>
              </a:ext>
            </a:extLst>
          </p:cNvPr>
          <p:cNvSpPr txBox="1"/>
          <p:nvPr/>
        </p:nvSpPr>
        <p:spPr>
          <a:xfrm>
            <a:off x="705671" y="2945737"/>
            <a:ext cx="1795684" cy="338554"/>
          </a:xfrm>
          <a:prstGeom prst="rect">
            <a:avLst/>
          </a:prstGeom>
          <a:noFill/>
        </p:spPr>
        <p:txBody>
          <a:bodyPr wrap="none" rtlCol="0">
            <a:spAutoFit/>
          </a:bodyPr>
          <a:lstStyle/>
          <a:p>
            <a:r>
              <a:rPr lang="en-US" sz="1600" b="1">
                <a:solidFill>
                  <a:srgbClr val="0C0A9E"/>
                </a:solidFill>
              </a:rPr>
              <a:t>Internal iteration</a:t>
            </a:r>
          </a:p>
        </p:txBody>
      </p:sp>
    </p:spTree>
    <p:extLst>
      <p:ext uri="{BB962C8B-B14F-4D97-AF65-F5344CB8AC3E}">
        <p14:creationId xmlns:p14="http://schemas.microsoft.com/office/powerpoint/2010/main" val="356975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2"/>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dirty="0"/>
          </a:p>
        </p:txBody>
      </p:sp>
      <p:grpSp>
        <p:nvGrpSpPr>
          <p:cNvPr id="1771" name="Google Shape;1771;p52"/>
          <p:cNvGrpSpPr/>
          <p:nvPr/>
        </p:nvGrpSpPr>
        <p:grpSpPr>
          <a:xfrm>
            <a:off x="-374387" y="3354325"/>
            <a:ext cx="3922590" cy="2969900"/>
            <a:chOff x="-374387" y="3354325"/>
            <a:chExt cx="3922590" cy="2969900"/>
          </a:xfrm>
        </p:grpSpPr>
        <p:pic>
          <p:nvPicPr>
            <p:cNvPr id="1772" name="Google Shape;1772;p52"/>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773" name="Google Shape;1773;p52"/>
            <p:cNvGrpSpPr/>
            <p:nvPr/>
          </p:nvGrpSpPr>
          <p:grpSpPr>
            <a:xfrm>
              <a:off x="1853583" y="4445557"/>
              <a:ext cx="1694620" cy="1360169"/>
              <a:chOff x="7945225" y="4302000"/>
              <a:chExt cx="904666" cy="726121"/>
            </a:xfrm>
          </p:grpSpPr>
          <p:sp>
            <p:nvSpPr>
              <p:cNvPr id="1774" name="Google Shape;1774;p5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52"/>
          <p:cNvSpPr txBox="1">
            <a:spLocks noGrp="1"/>
          </p:cNvSpPr>
          <p:nvPr>
            <p:ph type="title"/>
          </p:nvPr>
        </p:nvSpPr>
        <p:spPr>
          <a:xfrm>
            <a:off x="720000" y="2079325"/>
            <a:ext cx="7456800" cy="11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rPr>
              <a:t>Khởi tạo stream</a:t>
            </a:r>
            <a:endParaRPr dirty="0">
              <a:latin typeface="Roboto" panose="02000000000000000000" pitchFamily="2" charset="0"/>
              <a:ea typeface="Roboto" panose="02000000000000000000" pitchFamily="2" charset="0"/>
            </a:endParaRPr>
          </a:p>
        </p:txBody>
      </p:sp>
      <p:grpSp>
        <p:nvGrpSpPr>
          <p:cNvPr id="1778" name="Google Shape;1778;p52"/>
          <p:cNvGrpSpPr/>
          <p:nvPr/>
        </p:nvGrpSpPr>
        <p:grpSpPr>
          <a:xfrm>
            <a:off x="6487513" y="-1301175"/>
            <a:ext cx="4268216" cy="6666030"/>
            <a:chOff x="6128138" y="-1301175"/>
            <a:chExt cx="4268216" cy="6666030"/>
          </a:xfrm>
        </p:grpSpPr>
        <p:sp>
          <p:nvSpPr>
            <p:cNvPr id="1779" name="Google Shape;1779;p52"/>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4" name="Google Shape;1784;p52"/>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85" name="Google Shape;1785;p52"/>
            <p:cNvGrpSpPr/>
            <p:nvPr/>
          </p:nvGrpSpPr>
          <p:grpSpPr>
            <a:xfrm rot="5400000">
              <a:off x="7873341" y="4254316"/>
              <a:ext cx="708100" cy="708500"/>
              <a:chOff x="3678700" y="407275"/>
              <a:chExt cx="708100" cy="708500"/>
            </a:xfrm>
          </p:grpSpPr>
          <p:sp>
            <p:nvSpPr>
              <p:cNvPr id="1786" name="Google Shape;1786;p5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2"/>
            <p:cNvGrpSpPr/>
            <p:nvPr/>
          </p:nvGrpSpPr>
          <p:grpSpPr>
            <a:xfrm rot="5400000">
              <a:off x="8639847" y="3354200"/>
              <a:ext cx="457787" cy="458045"/>
              <a:chOff x="3678700" y="407275"/>
              <a:chExt cx="708100" cy="708500"/>
            </a:xfrm>
          </p:grpSpPr>
          <p:sp>
            <p:nvSpPr>
              <p:cNvPr id="1794" name="Google Shape;1794;p5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2"/>
            <p:cNvGrpSpPr/>
            <p:nvPr/>
          </p:nvGrpSpPr>
          <p:grpSpPr>
            <a:xfrm>
              <a:off x="7787267" y="539497"/>
              <a:ext cx="208184" cy="208184"/>
              <a:chOff x="8356813" y="1074288"/>
              <a:chExt cx="351900" cy="351900"/>
            </a:xfrm>
          </p:grpSpPr>
          <p:sp>
            <p:nvSpPr>
              <p:cNvPr id="1802" name="Google Shape;1802;p5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52"/>
            <p:cNvGrpSpPr/>
            <p:nvPr/>
          </p:nvGrpSpPr>
          <p:grpSpPr>
            <a:xfrm>
              <a:off x="7194842" y="2467660"/>
              <a:ext cx="208184" cy="208184"/>
              <a:chOff x="8356813" y="1074288"/>
              <a:chExt cx="351900" cy="351900"/>
            </a:xfrm>
          </p:grpSpPr>
          <p:sp>
            <p:nvSpPr>
              <p:cNvPr id="1805" name="Google Shape;1805;p5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2"/>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2"/>
          <p:cNvGrpSpPr/>
          <p:nvPr/>
        </p:nvGrpSpPr>
        <p:grpSpPr>
          <a:xfrm>
            <a:off x="720000" y="3390326"/>
            <a:ext cx="4558967" cy="134100"/>
            <a:chOff x="796100" y="3019701"/>
            <a:chExt cx="4558967" cy="134100"/>
          </a:xfrm>
        </p:grpSpPr>
        <p:sp>
          <p:nvSpPr>
            <p:cNvPr id="1809" name="Google Shape;1809;p5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0" name="Google Shape;1810;p52"/>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811" name="Google Shape;1811;p5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Roboto" panose="02000000000000000000" pitchFamily="2" charset="0"/>
                <a:ea typeface="Roboto" panose="02000000000000000000" pitchFamily="2" charset="0"/>
              </a:rPr>
              <a:t>5</a:t>
            </a:r>
            <a:r>
              <a:rPr lang="en" sz="2300">
                <a:latin typeface="Roboto" panose="02000000000000000000" pitchFamily="2" charset="0"/>
                <a:ea typeface="Roboto" panose="02000000000000000000" pitchFamily="2" charset="0"/>
              </a:rPr>
              <a:t>. </a:t>
            </a:r>
            <a:r>
              <a:rPr lang="en" sz="2300" dirty="0">
                <a:latin typeface="Roboto" panose="02000000000000000000" pitchFamily="2" charset="0"/>
                <a:ea typeface="Roboto" panose="02000000000000000000" pitchFamily="2" charset="0"/>
              </a:rPr>
              <a:t>Khởi tạo stream</a:t>
            </a:r>
            <a:endParaRPr sz="23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58DD9F9A-B308-40CF-BA7B-FBE9A5D9C795}"/>
              </a:ext>
            </a:extLst>
          </p:cNvPr>
          <p:cNvSpPr txBox="1"/>
          <p:nvPr/>
        </p:nvSpPr>
        <p:spPr>
          <a:xfrm>
            <a:off x="720726" y="959988"/>
            <a:ext cx="7702551" cy="892552"/>
          </a:xfrm>
          <a:prstGeom prst="rect">
            <a:avLst/>
          </a:prstGeom>
          <a:noFill/>
        </p:spPr>
        <p:txBody>
          <a:bodyPr wrap="square" rtlCol="0">
            <a:spAutoFit/>
          </a:bodyPr>
          <a:lstStyle/>
          <a:p>
            <a:pPr marL="285750" indent="-285750">
              <a:buFont typeface="Wingdings" panose="05000000000000000000" pitchFamily="2" charset="2"/>
              <a:buChar char="v"/>
            </a:pPr>
            <a:r>
              <a:rPr lang="en-US" sz="2000" b="1" dirty="0">
                <a:latin typeface="Roboto" panose="02000000000000000000" pitchFamily="2" charset="0"/>
                <a:ea typeface="Roboto" panose="02000000000000000000" pitchFamily="2" charset="0"/>
              </a:rPr>
              <a:t>Collection</a:t>
            </a:r>
            <a:r>
              <a:rPr lang="en-US" sz="1800" b="1" dirty="0">
                <a:latin typeface="Roboto" panose="02000000000000000000" pitchFamily="2" charset="0"/>
                <a:ea typeface="Roboto" panose="02000000000000000000" pitchFamily="2" charset="0"/>
              </a:rPr>
              <a:t>:</a:t>
            </a:r>
          </a:p>
          <a:p>
            <a:r>
              <a:rPr lang="en-US" sz="1800" b="0" i="0" u="none" strike="noStrike" dirty="0" err="1">
                <a:solidFill>
                  <a:srgbClr val="000000"/>
                </a:solidFill>
                <a:effectLst/>
                <a:latin typeface="Roboto" panose="02000000000000000000" pitchFamily="2" charset="0"/>
                <a:ea typeface="Roboto" panose="02000000000000000000" pitchFamily="2" charset="0"/>
              </a:rPr>
              <a:t>Sư</a:t>
            </a:r>
            <a:r>
              <a:rPr lang="en-US" sz="1800" b="0" i="0" u="none" strike="noStrike" dirty="0">
                <a:solidFill>
                  <a:srgbClr val="000000"/>
                </a:solidFill>
                <a:effectLst/>
                <a:latin typeface="Roboto" panose="02000000000000000000" pitchFamily="2" charset="0"/>
                <a:ea typeface="Roboto" panose="02000000000000000000" pitchFamily="2" charset="0"/>
              </a:rPr>
              <a:t>̉ </a:t>
            </a:r>
            <a:r>
              <a:rPr lang="en-US" sz="1800" b="0" i="0" u="none" strike="noStrike" dirty="0" err="1">
                <a:solidFill>
                  <a:srgbClr val="000000"/>
                </a:solidFill>
                <a:effectLst/>
                <a:latin typeface="Roboto" panose="02000000000000000000" pitchFamily="2" charset="0"/>
                <a:ea typeface="Roboto" panose="02000000000000000000" pitchFamily="2" charset="0"/>
              </a:rPr>
              <a:t>dụng</a:t>
            </a:r>
            <a:r>
              <a:rPr lang="en-US" sz="1800" b="0" i="0" u="none" strike="noStrike" dirty="0">
                <a:solidFill>
                  <a:srgbClr val="000000"/>
                </a:solidFill>
                <a:effectLst/>
                <a:latin typeface="Roboto" panose="02000000000000000000" pitchFamily="2" charset="0"/>
                <a:ea typeface="Roboto" panose="02000000000000000000" pitchFamily="2" charset="0"/>
              </a:rPr>
              <a:t> </a:t>
            </a:r>
            <a:r>
              <a:rPr lang="vi-VN" sz="1800" b="0" i="0" u="none" strike="noStrike" dirty="0" err="1">
                <a:solidFill>
                  <a:srgbClr val="000000"/>
                </a:solidFill>
                <a:effectLst/>
                <a:latin typeface="Roboto" panose="02000000000000000000" pitchFamily="2" charset="0"/>
                <a:ea typeface="Roboto" panose="02000000000000000000" pitchFamily="2" charset="0"/>
              </a:rPr>
              <a:t>stream</a:t>
            </a:r>
            <a:r>
              <a:rPr lang="vi-VN" sz="1800" b="0" i="0" u="none" strike="noStrike" dirty="0">
                <a:solidFill>
                  <a:srgbClr val="000000"/>
                </a:solidFill>
                <a:effectLst/>
                <a:latin typeface="Roboto" panose="02000000000000000000" pitchFamily="2" charset="0"/>
                <a:ea typeface="Roboto" panose="02000000000000000000" pitchFamily="2" charset="0"/>
              </a:rPr>
              <a:t>() và </a:t>
            </a:r>
            <a:r>
              <a:rPr lang="vi-VN" sz="1800" b="0" i="0" u="none" strike="noStrike" dirty="0" err="1">
                <a:solidFill>
                  <a:srgbClr val="000000"/>
                </a:solidFill>
                <a:effectLst/>
                <a:latin typeface="Roboto" panose="02000000000000000000" pitchFamily="2" charset="0"/>
                <a:ea typeface="Roboto" panose="02000000000000000000" pitchFamily="2" charset="0"/>
              </a:rPr>
              <a:t>parallelStream</a:t>
            </a:r>
            <a:r>
              <a:rPr lang="vi-VN" sz="1800" b="0" i="0" u="none" strike="noStrike" dirty="0">
                <a:solidFill>
                  <a:srgbClr val="000000"/>
                </a:solidFill>
                <a:effectLst/>
                <a:latin typeface="Roboto" panose="02000000000000000000" pitchFamily="2" charset="0"/>
                <a:ea typeface="Roboto" panose="02000000000000000000" pitchFamily="2" charset="0"/>
              </a:rPr>
              <a:t>() để khởi tạo </a:t>
            </a:r>
            <a:r>
              <a:rPr lang="vi-VN" sz="1800" b="0" i="0" u="none" strike="noStrike" dirty="0" err="1">
                <a:solidFill>
                  <a:srgbClr val="000000"/>
                </a:solidFill>
                <a:effectLst/>
                <a:latin typeface="Roboto" panose="02000000000000000000" pitchFamily="2" charset="0"/>
                <a:ea typeface="Roboto" panose="02000000000000000000" pitchFamily="2" charset="0"/>
              </a:rPr>
              <a:t>stream</a:t>
            </a:r>
            <a:r>
              <a:rPr lang="vi-VN" sz="1800" b="0" i="0" u="none" strike="noStrike" dirty="0">
                <a:solidFill>
                  <a:srgbClr val="000000"/>
                </a:solidFill>
                <a:effectLst/>
                <a:latin typeface="Roboto" panose="02000000000000000000" pitchFamily="2" charset="0"/>
                <a:ea typeface="Roboto" panose="02000000000000000000" pitchFamily="2" charset="0"/>
              </a:rPr>
              <a:t>.</a:t>
            </a:r>
            <a:endParaRPr lang="vi-VN" b="0" dirty="0">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99C05AFD-F592-4B67-9EB4-F54F8AD30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726809"/>
            <a:ext cx="6823618" cy="1574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456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318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300">
                <a:latin typeface="Roboto" panose="02000000000000000000" pitchFamily="2" charset="0"/>
                <a:ea typeface="Roboto" panose="02000000000000000000" pitchFamily="2" charset="0"/>
              </a:rPr>
              <a:t>NHÓM THIẾU NỮ</a:t>
            </a:r>
            <a:endParaRPr sz="2300">
              <a:solidFill>
                <a:schemeClr val="dk2"/>
              </a:solidFill>
              <a:latin typeface="Roboto" panose="02000000000000000000" pitchFamily="2" charset="0"/>
              <a:ea typeface="Roboto" panose="02000000000000000000" pitchFamily="2" charset="0"/>
              <a:sym typeface="IBM Plex Mono"/>
            </a:endParaRPr>
          </a:p>
        </p:txBody>
      </p:sp>
      <p:pic>
        <p:nvPicPr>
          <p:cNvPr id="29" name="Picture 28" descr="A person taking a selfie&#10;&#10;Description automatically generated">
            <a:extLst>
              <a:ext uri="{FF2B5EF4-FFF2-40B4-BE49-F238E27FC236}">
                <a16:creationId xmlns:a16="http://schemas.microsoft.com/office/drawing/2014/main" id="{1A4C19F9-38ED-BA6E-30A8-0F65E13D28E2}"/>
              </a:ext>
            </a:extLst>
          </p:cNvPr>
          <p:cNvPicPr>
            <a:picLocks/>
          </p:cNvPicPr>
          <p:nvPr/>
        </p:nvPicPr>
        <p:blipFill>
          <a:blip r:embed="rId3"/>
          <a:stretch>
            <a:fillRect/>
          </a:stretch>
        </p:blipFill>
        <p:spPr>
          <a:xfrm>
            <a:off x="6681311" y="3090460"/>
            <a:ext cx="1280160" cy="1280160"/>
          </a:xfrm>
          <a:prstGeom prst="ellipse">
            <a:avLst/>
          </a:prstGeom>
          <a:ln w="38100" cap="rnd">
            <a:solidFill>
              <a:schemeClr val="bg1"/>
            </a:solidFill>
          </a:ln>
          <a:effectLst>
            <a:outerShdw blurRad="50800" dist="38100" dir="5400000" algn="t" rotWithShape="0">
              <a:prstClr val="black">
                <a:alpha val="40000"/>
              </a:prstClr>
            </a:outerShdw>
          </a:effectLst>
        </p:spPr>
      </p:pic>
      <p:pic>
        <p:nvPicPr>
          <p:cNvPr id="31" name="Picture 30" descr="A person in a suit and tie&#10;&#10;Description automatically generated">
            <a:extLst>
              <a:ext uri="{FF2B5EF4-FFF2-40B4-BE49-F238E27FC236}">
                <a16:creationId xmlns:a16="http://schemas.microsoft.com/office/drawing/2014/main" id="{C0066217-1146-A559-3ACA-05C1E9CD8FC4}"/>
              </a:ext>
            </a:extLst>
          </p:cNvPr>
          <p:cNvPicPr>
            <a:picLocks/>
          </p:cNvPicPr>
          <p:nvPr/>
        </p:nvPicPr>
        <p:blipFill rotWithShape="1">
          <a:blip r:embed="rId4"/>
          <a:srcRect b="22398"/>
          <a:stretch/>
        </p:blipFill>
        <p:spPr>
          <a:xfrm>
            <a:off x="1275014" y="3090460"/>
            <a:ext cx="1280160" cy="1280160"/>
          </a:xfrm>
          <a:prstGeom prst="ellipse">
            <a:avLst/>
          </a:prstGeom>
          <a:ln w="38100" cap="rnd">
            <a:solidFill>
              <a:schemeClr val="bg1"/>
            </a:solidFill>
          </a:ln>
          <a:effectLst>
            <a:outerShdw blurRad="50800" dist="38100" dir="5400000" algn="t" rotWithShape="0">
              <a:prstClr val="black">
                <a:alpha val="40000"/>
              </a:prstClr>
            </a:outerShdw>
          </a:effectLst>
        </p:spPr>
      </p:pic>
      <p:pic>
        <p:nvPicPr>
          <p:cNvPr id="36" name="Hình ảnh 2">
            <a:extLst>
              <a:ext uri="{FF2B5EF4-FFF2-40B4-BE49-F238E27FC236}">
                <a16:creationId xmlns:a16="http://schemas.microsoft.com/office/drawing/2014/main" id="{23C93FDA-4E1A-AAE1-D35F-B02BCBEFF66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938088" y="3094675"/>
            <a:ext cx="1280160" cy="1280160"/>
          </a:xfrm>
          <a:prstGeom prst="flowChartConnector">
            <a:avLst/>
          </a:prstGeom>
          <a:ln w="38100">
            <a:solidFill>
              <a:schemeClr val="bg1"/>
            </a:solidFill>
          </a:ln>
          <a:effectLst>
            <a:outerShdw blurRad="50800" dist="38100" dir="5400000" algn="t" rotWithShape="0">
              <a:prstClr val="black">
                <a:alpha val="40000"/>
              </a:prstClr>
            </a:outerShdw>
          </a:effectLst>
        </p:spPr>
      </p:pic>
      <p:grpSp>
        <p:nvGrpSpPr>
          <p:cNvPr id="47" name="Group 46">
            <a:extLst>
              <a:ext uri="{FF2B5EF4-FFF2-40B4-BE49-F238E27FC236}">
                <a16:creationId xmlns:a16="http://schemas.microsoft.com/office/drawing/2014/main" id="{94E4E150-AB19-89CC-0213-F3B2E6C78C4B}"/>
              </a:ext>
            </a:extLst>
          </p:cNvPr>
          <p:cNvGrpSpPr/>
          <p:nvPr/>
        </p:nvGrpSpPr>
        <p:grpSpPr>
          <a:xfrm>
            <a:off x="3588955" y="1063468"/>
            <a:ext cx="1978426" cy="1808935"/>
            <a:chOff x="1752831" y="964829"/>
            <a:chExt cx="1978426" cy="1808935"/>
          </a:xfrm>
        </p:grpSpPr>
        <p:pic>
          <p:nvPicPr>
            <p:cNvPr id="27" name="Picture 26" descr="A person in glasses holding a jacket over his shoulder&#10;&#10;Description automatically generated">
              <a:extLst>
                <a:ext uri="{FF2B5EF4-FFF2-40B4-BE49-F238E27FC236}">
                  <a16:creationId xmlns:a16="http://schemas.microsoft.com/office/drawing/2014/main" id="{D5A682F1-963E-B975-DEBC-6CCB36B5878C}"/>
                </a:ext>
              </a:extLst>
            </p:cNvPr>
            <p:cNvPicPr>
              <a:picLocks/>
            </p:cNvPicPr>
            <p:nvPr/>
          </p:nvPicPr>
          <p:blipFill>
            <a:blip r:embed="rId6"/>
            <a:stretch>
              <a:fillRect/>
            </a:stretch>
          </p:blipFill>
          <p:spPr>
            <a:xfrm>
              <a:off x="2101964" y="964829"/>
              <a:ext cx="1280160" cy="1280160"/>
            </a:xfrm>
            <a:prstGeom prst="ellipse">
              <a:avLst/>
            </a:prstGeom>
            <a:ln w="38100" cap="rnd">
              <a:solidFill>
                <a:schemeClr val="accent3"/>
              </a:solidFill>
            </a:ln>
            <a:effectLst>
              <a:outerShdw blurRad="50800" dist="38100" dir="5400000" algn="t" rotWithShape="0">
                <a:prstClr val="black">
                  <a:alpha val="40000"/>
                </a:prstClr>
              </a:outerShdw>
            </a:effectLst>
          </p:spPr>
        </p:pic>
        <p:sp>
          <p:nvSpPr>
            <p:cNvPr id="38" name="TextBox 37">
              <a:extLst>
                <a:ext uri="{FF2B5EF4-FFF2-40B4-BE49-F238E27FC236}">
                  <a16:creationId xmlns:a16="http://schemas.microsoft.com/office/drawing/2014/main" id="{CA774DBC-0CB4-9E96-8AC9-1009BDC5C6FA}"/>
                </a:ext>
              </a:extLst>
            </p:cNvPr>
            <p:cNvSpPr txBox="1"/>
            <p:nvPr/>
          </p:nvSpPr>
          <p:spPr>
            <a:xfrm>
              <a:off x="1752831" y="2332618"/>
              <a:ext cx="1978426" cy="441146"/>
            </a:xfrm>
            <a:prstGeom prst="rect">
              <a:avLst/>
            </a:prstGeom>
            <a:noFill/>
          </p:spPr>
          <p:txBody>
            <a:bodyPr wrap="none" rtlCol="0">
              <a:spAutoFit/>
            </a:bodyPr>
            <a:lstStyle/>
            <a:p>
              <a:pPr algn="ctr"/>
              <a:r>
                <a:rPr lang="en-US" sz="1050" b="1">
                  <a:solidFill>
                    <a:srgbClr val="2C2BAB"/>
                  </a:solidFill>
                </a:rPr>
                <a:t>TRƯƠNG QUANG TRƯỜNG</a:t>
              </a:r>
            </a:p>
            <a:p>
              <a:pPr algn="ctr">
                <a:spcBef>
                  <a:spcPts val="200"/>
                </a:spcBef>
              </a:pPr>
              <a:r>
                <a:rPr lang="en-US" sz="1050" b="1"/>
                <a:t>CHỦ TỊCH CÔNG ĐOÀN</a:t>
              </a:r>
            </a:p>
          </p:txBody>
        </p:sp>
      </p:grpSp>
      <p:sp>
        <p:nvSpPr>
          <p:cNvPr id="40" name="TextBox 39">
            <a:extLst>
              <a:ext uri="{FF2B5EF4-FFF2-40B4-BE49-F238E27FC236}">
                <a16:creationId xmlns:a16="http://schemas.microsoft.com/office/drawing/2014/main" id="{D6D7721C-ECC4-737A-5B14-477EDEFD36F7}"/>
              </a:ext>
            </a:extLst>
          </p:cNvPr>
          <p:cNvSpPr txBox="1"/>
          <p:nvPr/>
        </p:nvSpPr>
        <p:spPr>
          <a:xfrm>
            <a:off x="3860908" y="4471329"/>
            <a:ext cx="1422184" cy="441146"/>
          </a:xfrm>
          <a:prstGeom prst="rect">
            <a:avLst/>
          </a:prstGeom>
          <a:noFill/>
        </p:spPr>
        <p:txBody>
          <a:bodyPr wrap="none" rtlCol="0">
            <a:spAutoFit/>
          </a:bodyPr>
          <a:lstStyle/>
          <a:p>
            <a:pPr algn="ctr"/>
            <a:r>
              <a:rPr lang="en-US" sz="1050" b="1">
                <a:solidFill>
                  <a:srgbClr val="2C2BAB"/>
                </a:solidFill>
              </a:rPr>
              <a:t>HUỲNH VĂN QUÂN</a:t>
            </a:r>
          </a:p>
          <a:p>
            <a:pPr algn="ctr">
              <a:spcBef>
                <a:spcPts val="200"/>
              </a:spcBef>
            </a:pPr>
            <a:r>
              <a:rPr lang="en-US" sz="1050" b="1"/>
              <a:t>BÁC TÀI</a:t>
            </a:r>
          </a:p>
        </p:txBody>
      </p:sp>
      <p:sp>
        <p:nvSpPr>
          <p:cNvPr id="41" name="TextBox 40">
            <a:extLst>
              <a:ext uri="{FF2B5EF4-FFF2-40B4-BE49-F238E27FC236}">
                <a16:creationId xmlns:a16="http://schemas.microsoft.com/office/drawing/2014/main" id="{E091C22B-1AC5-1442-DD40-C09ADE30A557}"/>
              </a:ext>
            </a:extLst>
          </p:cNvPr>
          <p:cNvSpPr txBox="1"/>
          <p:nvPr/>
        </p:nvSpPr>
        <p:spPr>
          <a:xfrm>
            <a:off x="1171140" y="4471329"/>
            <a:ext cx="1487908" cy="441146"/>
          </a:xfrm>
          <a:prstGeom prst="rect">
            <a:avLst/>
          </a:prstGeom>
          <a:noFill/>
        </p:spPr>
        <p:txBody>
          <a:bodyPr wrap="none" rtlCol="0">
            <a:spAutoFit/>
          </a:bodyPr>
          <a:lstStyle/>
          <a:p>
            <a:pPr algn="ctr"/>
            <a:r>
              <a:rPr lang="en-US" sz="1050" b="1">
                <a:solidFill>
                  <a:srgbClr val="2C2BAB"/>
                </a:solidFill>
              </a:rPr>
              <a:t>NGUYỄN MINH ĐỨC</a:t>
            </a:r>
          </a:p>
          <a:p>
            <a:pPr algn="ctr">
              <a:spcBef>
                <a:spcPts val="200"/>
              </a:spcBef>
            </a:pPr>
            <a:r>
              <a:rPr lang="en-US" sz="1050" b="1"/>
              <a:t>CHÚ BẢO VỆ</a:t>
            </a:r>
          </a:p>
        </p:txBody>
      </p:sp>
      <p:grpSp>
        <p:nvGrpSpPr>
          <p:cNvPr id="46" name="Group 45">
            <a:extLst>
              <a:ext uri="{FF2B5EF4-FFF2-40B4-BE49-F238E27FC236}">
                <a16:creationId xmlns:a16="http://schemas.microsoft.com/office/drawing/2014/main" id="{076BA675-F98E-4A4A-EB6B-DF00B917054D}"/>
              </a:ext>
            </a:extLst>
          </p:cNvPr>
          <p:cNvGrpSpPr/>
          <p:nvPr/>
        </p:nvGrpSpPr>
        <p:grpSpPr>
          <a:xfrm>
            <a:off x="1022862" y="1068816"/>
            <a:ext cx="1784464" cy="1803587"/>
            <a:chOff x="-35552" y="964829"/>
            <a:chExt cx="1784464" cy="1803587"/>
          </a:xfrm>
        </p:grpSpPr>
        <p:pic>
          <p:nvPicPr>
            <p:cNvPr id="33" name="Picture 32" descr="A person sitting at a table with a cup&#10;&#10;Description automatically generated">
              <a:extLst>
                <a:ext uri="{FF2B5EF4-FFF2-40B4-BE49-F238E27FC236}">
                  <a16:creationId xmlns:a16="http://schemas.microsoft.com/office/drawing/2014/main" id="{638618A5-816D-788D-93E6-1C6ECE6C350A}"/>
                </a:ext>
              </a:extLst>
            </p:cNvPr>
            <p:cNvPicPr>
              <a:picLocks/>
            </p:cNvPicPr>
            <p:nvPr/>
          </p:nvPicPr>
          <p:blipFill rotWithShape="1">
            <a:blip r:embed="rId7"/>
            <a:srcRect b="13033"/>
            <a:stretch/>
          </p:blipFill>
          <p:spPr>
            <a:xfrm>
              <a:off x="261099" y="964829"/>
              <a:ext cx="1280160" cy="1280160"/>
            </a:xfrm>
            <a:prstGeom prst="ellipse">
              <a:avLst/>
            </a:prstGeom>
            <a:ln w="38100" cap="rnd">
              <a:solidFill>
                <a:schemeClr val="bg1"/>
              </a:solidFill>
            </a:ln>
            <a:effectLst>
              <a:outerShdw blurRad="50800" dist="38100" dir="5400000" algn="t" rotWithShape="0">
                <a:prstClr val="black">
                  <a:alpha val="40000"/>
                </a:prstClr>
              </a:outerShdw>
            </a:effectLst>
          </p:spPr>
        </p:pic>
        <p:sp>
          <p:nvSpPr>
            <p:cNvPr id="43" name="TextBox 42">
              <a:extLst>
                <a:ext uri="{FF2B5EF4-FFF2-40B4-BE49-F238E27FC236}">
                  <a16:creationId xmlns:a16="http://schemas.microsoft.com/office/drawing/2014/main" id="{681C3BD0-7E13-71E8-EDE6-DCB0662E9D47}"/>
                </a:ext>
              </a:extLst>
            </p:cNvPr>
            <p:cNvSpPr txBox="1"/>
            <p:nvPr/>
          </p:nvSpPr>
          <p:spPr>
            <a:xfrm>
              <a:off x="-35552" y="2327270"/>
              <a:ext cx="1784464" cy="441146"/>
            </a:xfrm>
            <a:prstGeom prst="rect">
              <a:avLst/>
            </a:prstGeom>
            <a:noFill/>
          </p:spPr>
          <p:txBody>
            <a:bodyPr wrap="none" rtlCol="0">
              <a:spAutoFit/>
            </a:bodyPr>
            <a:lstStyle/>
            <a:p>
              <a:pPr algn="ctr"/>
              <a:r>
                <a:rPr lang="en-US" sz="1050" b="1">
                  <a:solidFill>
                    <a:srgbClr val="2C2BAB"/>
                  </a:solidFill>
                </a:rPr>
                <a:t>HOÀNG LÊ TUẤN KIỆT</a:t>
              </a:r>
            </a:p>
            <a:p>
              <a:pPr algn="ctr">
                <a:spcBef>
                  <a:spcPts val="200"/>
                </a:spcBef>
              </a:pPr>
              <a:r>
                <a:rPr lang="en-US" sz="1050" b="1"/>
                <a:t>TRƯỞNG BAN HẬU CẦN</a:t>
              </a:r>
            </a:p>
          </p:txBody>
        </p:sp>
      </p:grpSp>
      <p:sp>
        <p:nvSpPr>
          <p:cNvPr id="44" name="TextBox 43">
            <a:extLst>
              <a:ext uri="{FF2B5EF4-FFF2-40B4-BE49-F238E27FC236}">
                <a16:creationId xmlns:a16="http://schemas.microsoft.com/office/drawing/2014/main" id="{ACED4AD7-F415-30FD-A93D-4FEB7E509A0F}"/>
              </a:ext>
            </a:extLst>
          </p:cNvPr>
          <p:cNvSpPr txBox="1"/>
          <p:nvPr/>
        </p:nvSpPr>
        <p:spPr>
          <a:xfrm>
            <a:off x="6521332" y="4477154"/>
            <a:ext cx="1600118" cy="441146"/>
          </a:xfrm>
          <a:prstGeom prst="rect">
            <a:avLst/>
          </a:prstGeom>
          <a:noFill/>
        </p:spPr>
        <p:txBody>
          <a:bodyPr wrap="none" rtlCol="0">
            <a:spAutoFit/>
          </a:bodyPr>
          <a:lstStyle/>
          <a:p>
            <a:pPr algn="ctr"/>
            <a:r>
              <a:rPr lang="en-US" sz="1050" b="1">
                <a:solidFill>
                  <a:srgbClr val="2C2BAB"/>
                </a:solidFill>
              </a:rPr>
              <a:t>NGUYỄN HUY TRUNG</a:t>
            </a:r>
          </a:p>
          <a:p>
            <a:pPr algn="ctr">
              <a:spcBef>
                <a:spcPts val="200"/>
              </a:spcBef>
            </a:pPr>
            <a:r>
              <a:rPr lang="en-US" sz="1050" b="1"/>
              <a:t>HỖ TRỢ IT</a:t>
            </a:r>
          </a:p>
        </p:txBody>
      </p:sp>
      <p:grpSp>
        <p:nvGrpSpPr>
          <p:cNvPr id="48" name="Group 47">
            <a:extLst>
              <a:ext uri="{FF2B5EF4-FFF2-40B4-BE49-F238E27FC236}">
                <a16:creationId xmlns:a16="http://schemas.microsoft.com/office/drawing/2014/main" id="{3E6DF04C-A8D5-D5F6-F71E-DB507649CBBF}"/>
              </a:ext>
            </a:extLst>
          </p:cNvPr>
          <p:cNvGrpSpPr/>
          <p:nvPr/>
        </p:nvGrpSpPr>
        <p:grpSpPr>
          <a:xfrm>
            <a:off x="6349010" y="1059443"/>
            <a:ext cx="1944763" cy="1835749"/>
            <a:chOff x="3936907" y="964829"/>
            <a:chExt cx="1944763" cy="1835749"/>
          </a:xfrm>
        </p:grpSpPr>
        <p:pic>
          <p:nvPicPr>
            <p:cNvPr id="35" name="Picture 34" descr="A person in black shirt and glasses&#10;&#10;Description automatically generated">
              <a:extLst>
                <a:ext uri="{FF2B5EF4-FFF2-40B4-BE49-F238E27FC236}">
                  <a16:creationId xmlns:a16="http://schemas.microsoft.com/office/drawing/2014/main" id="{023841F5-0ED1-82BC-AE31-4C2E92A473DF}"/>
                </a:ext>
              </a:extLst>
            </p:cNvPr>
            <p:cNvPicPr>
              <a:picLocks/>
            </p:cNvPicPr>
            <p:nvPr/>
          </p:nvPicPr>
          <p:blipFill>
            <a:blip r:embed="rId8"/>
            <a:stretch>
              <a:fillRect/>
            </a:stretch>
          </p:blipFill>
          <p:spPr>
            <a:xfrm>
              <a:off x="4273122" y="964829"/>
              <a:ext cx="1280160" cy="1280160"/>
            </a:xfrm>
            <a:prstGeom prst="ellipse">
              <a:avLst/>
            </a:prstGeom>
            <a:ln w="38100" cap="rnd">
              <a:solidFill>
                <a:schemeClr val="bg1"/>
              </a:solidFill>
            </a:ln>
            <a:effectLst>
              <a:outerShdw blurRad="50800" dist="38100" dir="5400000" algn="t" rotWithShape="0">
                <a:prstClr val="black">
                  <a:alpha val="40000"/>
                </a:prstClr>
              </a:outerShdw>
            </a:effectLst>
          </p:spPr>
        </p:pic>
        <p:sp>
          <p:nvSpPr>
            <p:cNvPr id="45" name="TextBox 44">
              <a:extLst>
                <a:ext uri="{FF2B5EF4-FFF2-40B4-BE49-F238E27FC236}">
                  <a16:creationId xmlns:a16="http://schemas.microsoft.com/office/drawing/2014/main" id="{854417A2-42B1-9801-8CF3-FE8E8E8ADD0F}"/>
                </a:ext>
              </a:extLst>
            </p:cNvPr>
            <p:cNvSpPr txBox="1"/>
            <p:nvPr/>
          </p:nvSpPr>
          <p:spPr>
            <a:xfrm>
              <a:off x="3936907" y="2359432"/>
              <a:ext cx="1944763" cy="441146"/>
            </a:xfrm>
            <a:prstGeom prst="rect">
              <a:avLst/>
            </a:prstGeom>
            <a:noFill/>
          </p:spPr>
          <p:txBody>
            <a:bodyPr wrap="none" rtlCol="0">
              <a:spAutoFit/>
            </a:bodyPr>
            <a:lstStyle/>
            <a:p>
              <a:pPr algn="ctr"/>
              <a:r>
                <a:rPr lang="en-US" sz="1050" b="1">
                  <a:solidFill>
                    <a:srgbClr val="2C2BAB"/>
                  </a:solidFill>
                </a:rPr>
                <a:t>NGUYỄN VĂN QUANG HUY</a:t>
              </a:r>
            </a:p>
            <a:p>
              <a:pPr algn="ctr">
                <a:spcBef>
                  <a:spcPts val="200"/>
                </a:spcBef>
              </a:pPr>
              <a:r>
                <a:rPr lang="en-US" sz="1050" b="1"/>
                <a:t>TRƯỞNG BAN THỂ MỸ</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Roboto" panose="02000000000000000000" pitchFamily="2" charset="0"/>
                <a:ea typeface="Roboto" panose="02000000000000000000" pitchFamily="2" charset="0"/>
              </a:rPr>
              <a:t>5</a:t>
            </a:r>
            <a:r>
              <a:rPr lang="en" sz="2300">
                <a:latin typeface="Roboto" panose="02000000000000000000" pitchFamily="2" charset="0"/>
                <a:ea typeface="Roboto" panose="02000000000000000000" pitchFamily="2" charset="0"/>
              </a:rPr>
              <a:t>. </a:t>
            </a:r>
            <a:r>
              <a:rPr lang="en" sz="2300" dirty="0">
                <a:latin typeface="Roboto" panose="02000000000000000000" pitchFamily="2" charset="0"/>
                <a:ea typeface="Roboto" panose="02000000000000000000" pitchFamily="2" charset="0"/>
              </a:rPr>
              <a:t>Khởi tạo stream</a:t>
            </a:r>
            <a:endParaRPr sz="23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8D02A593-D1D6-4B7F-A50A-9EF2B451A883}"/>
              </a:ext>
            </a:extLst>
          </p:cNvPr>
          <p:cNvPicPr>
            <a:picLocks noChangeAspect="1"/>
          </p:cNvPicPr>
          <p:nvPr/>
        </p:nvPicPr>
        <p:blipFill>
          <a:blip r:embed="rId3"/>
          <a:stretch>
            <a:fillRect/>
          </a:stretch>
        </p:blipFill>
        <p:spPr>
          <a:xfrm>
            <a:off x="720724" y="1693338"/>
            <a:ext cx="6706536" cy="1238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C149DF1C-2C8F-475E-B688-E258194922C3}"/>
              </a:ext>
            </a:extLst>
          </p:cNvPr>
          <p:cNvSpPr txBox="1"/>
          <p:nvPr/>
        </p:nvSpPr>
        <p:spPr>
          <a:xfrm>
            <a:off x="720724" y="939813"/>
            <a:ext cx="7702551" cy="677108"/>
          </a:xfrm>
          <a:prstGeom prst="rect">
            <a:avLst/>
          </a:prstGeom>
          <a:noFill/>
        </p:spPr>
        <p:txBody>
          <a:bodyPr wrap="square" rtlCol="0">
            <a:spAutoFit/>
          </a:bodyPr>
          <a:lstStyle/>
          <a:p>
            <a:pPr marL="285750" indent="-285750">
              <a:buFont typeface="Wingdings" panose="05000000000000000000" pitchFamily="2" charset="2"/>
              <a:buChar char="v"/>
            </a:pPr>
            <a:r>
              <a:rPr lang="vi-VN" sz="2000" b="1" dirty="0" err="1">
                <a:latin typeface="Roboto" panose="02000000000000000000" pitchFamily="2" charset="0"/>
                <a:ea typeface="Roboto" panose="02000000000000000000" pitchFamily="2" charset="0"/>
              </a:rPr>
              <a:t>Array</a:t>
            </a:r>
            <a:r>
              <a:rPr lang="vi-VN" sz="1800" b="1" dirty="0">
                <a:latin typeface="Roboto" panose="02000000000000000000" pitchFamily="2" charset="0"/>
                <a:ea typeface="Roboto" panose="02000000000000000000" pitchFamily="2" charset="0"/>
              </a:rPr>
              <a:t>:</a:t>
            </a:r>
          </a:p>
          <a:p>
            <a:r>
              <a:rPr lang="vi-VN" sz="1800" dirty="0">
                <a:latin typeface="Roboto" panose="02000000000000000000" pitchFamily="2" charset="0"/>
                <a:ea typeface="Roboto" panose="02000000000000000000" pitchFamily="2" charset="0"/>
              </a:rPr>
              <a:t>Sử dụng </a:t>
            </a:r>
            <a:r>
              <a:rPr lang="vi-VN" sz="1800" dirty="0" err="1">
                <a:latin typeface="Roboto" panose="02000000000000000000" pitchFamily="2" charset="0"/>
                <a:ea typeface="Roboto" panose="02000000000000000000" pitchFamily="2" charset="0"/>
              </a:rPr>
              <a:t>Arrays.stream</a:t>
            </a:r>
            <a:r>
              <a:rPr lang="vi-VN" sz="1800" dirty="0">
                <a:latin typeface="Roboto" panose="02000000000000000000" pitchFamily="2" charset="0"/>
                <a:ea typeface="Roboto" panose="02000000000000000000" pitchFamily="2" charset="0"/>
              </a:rPr>
              <a:t>() để khởi tạo </a:t>
            </a:r>
            <a:r>
              <a:rPr lang="vi-VN" sz="1800" dirty="0" err="1">
                <a:latin typeface="Roboto" panose="02000000000000000000" pitchFamily="2" charset="0"/>
                <a:ea typeface="Roboto" panose="02000000000000000000" pitchFamily="2" charset="0"/>
              </a:rPr>
              <a:t>stream</a:t>
            </a:r>
            <a:r>
              <a:rPr lang="vi-VN" sz="1800" dirty="0">
                <a:latin typeface="Roboto" panose="02000000000000000000" pitchFamily="2" charset="0"/>
                <a:ea typeface="Roboto" panose="02000000000000000000" pitchFamily="2" charset="0"/>
              </a:rPr>
              <a:t> từ một mảng</a:t>
            </a:r>
          </a:p>
        </p:txBody>
      </p:sp>
    </p:spTree>
    <p:extLst>
      <p:ext uri="{BB962C8B-B14F-4D97-AF65-F5344CB8AC3E}">
        <p14:creationId xmlns:p14="http://schemas.microsoft.com/office/powerpoint/2010/main" val="3982040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Roboto" panose="02000000000000000000" pitchFamily="2" charset="0"/>
                <a:ea typeface="Roboto" panose="02000000000000000000" pitchFamily="2" charset="0"/>
              </a:rPr>
              <a:t>5</a:t>
            </a:r>
            <a:r>
              <a:rPr lang="en" sz="2300">
                <a:latin typeface="Roboto" panose="02000000000000000000" pitchFamily="2" charset="0"/>
                <a:ea typeface="Roboto" panose="02000000000000000000" pitchFamily="2" charset="0"/>
              </a:rPr>
              <a:t>. </a:t>
            </a:r>
            <a:r>
              <a:rPr lang="en" sz="2300" dirty="0">
                <a:latin typeface="Roboto" panose="02000000000000000000" pitchFamily="2" charset="0"/>
                <a:ea typeface="Roboto" panose="02000000000000000000" pitchFamily="2" charset="0"/>
              </a:rPr>
              <a:t>Khởi tạo stream</a:t>
            </a:r>
            <a:endParaRPr sz="23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58DD9F9A-B308-40CF-BA7B-FBE9A5D9C795}"/>
              </a:ext>
            </a:extLst>
          </p:cNvPr>
          <p:cNvSpPr txBox="1"/>
          <p:nvPr/>
        </p:nvSpPr>
        <p:spPr>
          <a:xfrm>
            <a:off x="720725" y="931188"/>
            <a:ext cx="7702551" cy="892552"/>
          </a:xfrm>
          <a:prstGeom prst="rect">
            <a:avLst/>
          </a:prstGeom>
          <a:noFill/>
        </p:spPr>
        <p:txBody>
          <a:bodyPr wrap="square" rtlCol="0">
            <a:spAutoFit/>
          </a:bodyPr>
          <a:lstStyle/>
          <a:p>
            <a:pPr marL="342900" indent="-342900">
              <a:buFont typeface="Wingdings" panose="05000000000000000000" pitchFamily="2" charset="2"/>
              <a:buChar char="v"/>
            </a:pPr>
            <a:r>
              <a:rPr lang="vi-VN" sz="1800" b="1" dirty="0" err="1">
                <a:latin typeface="Roboto" panose="02000000000000000000" pitchFamily="2" charset="0"/>
                <a:ea typeface="Roboto" panose="02000000000000000000" pitchFamily="2" charset="0"/>
              </a:rPr>
              <a:t>Map</a:t>
            </a:r>
            <a:r>
              <a:rPr lang="vi-VN" sz="1800" b="1" dirty="0">
                <a:latin typeface="Roboto" panose="02000000000000000000" pitchFamily="2" charset="0"/>
                <a:ea typeface="Roboto" panose="02000000000000000000" pitchFamily="2" charset="0"/>
              </a:rPr>
              <a:t>: </a:t>
            </a:r>
          </a:p>
          <a:p>
            <a:r>
              <a:rPr lang="vi-VN" sz="1600" b="0" i="0" u="none" strike="noStrike" dirty="0">
                <a:solidFill>
                  <a:srgbClr val="222222"/>
                </a:solidFill>
                <a:effectLst/>
                <a:latin typeface="Roboto" panose="02000000000000000000" pitchFamily="2" charset="0"/>
                <a:ea typeface="Roboto" panose="02000000000000000000" pitchFamily="2" charset="0"/>
              </a:rPr>
              <a:t>Sử dụng </a:t>
            </a:r>
            <a:r>
              <a:rPr lang="vi-VN" sz="1600" b="0" i="0" u="none" strike="noStrike" dirty="0" err="1">
                <a:solidFill>
                  <a:srgbClr val="222222"/>
                </a:solidFill>
                <a:effectLst/>
                <a:latin typeface="Roboto" panose="02000000000000000000" pitchFamily="2" charset="0"/>
                <a:ea typeface="Roboto" panose="02000000000000000000" pitchFamily="2" charset="0"/>
              </a:rPr>
              <a:t>entrySet</a:t>
            </a:r>
            <a:r>
              <a:rPr lang="vi-VN" sz="1600" b="0" i="0" u="none" strike="noStrike" dirty="0">
                <a:solidFill>
                  <a:srgbClr val="222222"/>
                </a:solidFill>
                <a:effectLst/>
                <a:latin typeface="Roboto" panose="02000000000000000000" pitchFamily="2" charset="0"/>
                <a:ea typeface="Roboto" panose="02000000000000000000" pitchFamily="2" charset="0"/>
              </a:rPr>
              <a:t>(),</a:t>
            </a:r>
            <a:r>
              <a:rPr lang="vi-VN" sz="1600" b="0" i="0" u="none" strike="noStrike" dirty="0" err="1">
                <a:solidFill>
                  <a:srgbClr val="222222"/>
                </a:solidFill>
                <a:effectLst/>
                <a:latin typeface="Roboto" panose="02000000000000000000" pitchFamily="2" charset="0"/>
                <a:ea typeface="Roboto" panose="02000000000000000000" pitchFamily="2" charset="0"/>
              </a:rPr>
              <a:t>keySet</a:t>
            </a:r>
            <a:r>
              <a:rPr lang="vi-VN" sz="1600" b="0" i="0" u="none" strike="noStrike" dirty="0">
                <a:solidFill>
                  <a:srgbClr val="222222"/>
                </a:solidFill>
                <a:effectLst/>
                <a:latin typeface="Roboto" panose="02000000000000000000" pitchFamily="2" charset="0"/>
                <a:ea typeface="Roboto" panose="02000000000000000000" pitchFamily="2" charset="0"/>
              </a:rPr>
              <a:t>(),</a:t>
            </a:r>
            <a:r>
              <a:rPr lang="vi-VN" sz="1600" b="0" i="0" u="none" strike="noStrike" dirty="0" err="1">
                <a:solidFill>
                  <a:srgbClr val="222222"/>
                </a:solidFill>
                <a:effectLst/>
                <a:latin typeface="Roboto" panose="02000000000000000000" pitchFamily="2" charset="0"/>
                <a:ea typeface="Roboto" panose="02000000000000000000" pitchFamily="2" charset="0"/>
              </a:rPr>
              <a:t>values</a:t>
            </a:r>
            <a:r>
              <a:rPr lang="vi-VN" sz="1600" b="0" i="0" u="none" strike="noStrike" dirty="0">
                <a:solidFill>
                  <a:srgbClr val="222222"/>
                </a:solidFill>
                <a:effectLst/>
                <a:latin typeface="Roboto" panose="02000000000000000000" pitchFamily="2" charset="0"/>
                <a:ea typeface="Roboto" panose="02000000000000000000" pitchFamily="2" charset="0"/>
              </a:rPr>
              <a:t>() để lấy ra các </a:t>
            </a:r>
            <a:r>
              <a:rPr lang="vi-VN" sz="1600" b="0" i="0" u="none" strike="noStrike" dirty="0" err="1">
                <a:solidFill>
                  <a:srgbClr val="222222"/>
                </a:solidFill>
                <a:effectLst/>
                <a:latin typeface="Roboto" panose="02000000000000000000" pitchFamily="2" charset="0"/>
                <a:ea typeface="Roboto" panose="02000000000000000000" pitchFamily="2" charset="0"/>
              </a:rPr>
              <a:t>collection</a:t>
            </a:r>
            <a:r>
              <a:rPr lang="vi-VN" sz="1600" b="0" i="0" u="none" strike="noStrike" dirty="0">
                <a:solidFill>
                  <a:srgbClr val="222222"/>
                </a:solidFill>
                <a:effectLst/>
                <a:latin typeface="Roboto" panose="02000000000000000000" pitchFamily="2" charset="0"/>
                <a:ea typeface="Roboto" panose="02000000000000000000" pitchFamily="2" charset="0"/>
              </a:rPr>
              <a:t> tương ứng từ đó sử dụng </a:t>
            </a:r>
            <a:r>
              <a:rPr lang="vi-VN" sz="1600" b="0" i="0" u="none" strike="noStrike" dirty="0" err="1">
                <a:solidFill>
                  <a:srgbClr val="222222"/>
                </a:solidFill>
                <a:effectLst/>
                <a:latin typeface="Roboto" panose="02000000000000000000" pitchFamily="2" charset="0"/>
                <a:ea typeface="Roboto" panose="02000000000000000000" pitchFamily="2" charset="0"/>
              </a:rPr>
              <a:t>stream</a:t>
            </a:r>
            <a:r>
              <a:rPr lang="vi-VN" sz="1600" b="0" i="0" u="none" strike="noStrike" dirty="0">
                <a:solidFill>
                  <a:srgbClr val="222222"/>
                </a:solidFill>
                <a:effectLst/>
                <a:latin typeface="Roboto" panose="02000000000000000000" pitchFamily="2" charset="0"/>
                <a:ea typeface="Roboto" panose="02000000000000000000" pitchFamily="2" charset="0"/>
              </a:rPr>
              <a:t>() hoặc </a:t>
            </a:r>
            <a:r>
              <a:rPr lang="vi-VN" sz="1600" b="0" i="0" u="none" strike="noStrike" dirty="0" err="1">
                <a:solidFill>
                  <a:srgbClr val="222222"/>
                </a:solidFill>
                <a:effectLst/>
                <a:latin typeface="Roboto" panose="02000000000000000000" pitchFamily="2" charset="0"/>
                <a:ea typeface="Roboto" panose="02000000000000000000" pitchFamily="2" charset="0"/>
              </a:rPr>
              <a:t>parallelStream</a:t>
            </a:r>
            <a:r>
              <a:rPr lang="vi-VN" sz="1600" b="0" i="0" u="none" strike="noStrike" dirty="0">
                <a:solidFill>
                  <a:srgbClr val="222222"/>
                </a:solidFill>
                <a:effectLst/>
                <a:latin typeface="Roboto" panose="02000000000000000000" pitchFamily="2" charset="0"/>
                <a:ea typeface="Roboto" panose="02000000000000000000" pitchFamily="2" charset="0"/>
              </a:rPr>
              <a:t>() để khởi tạo </a:t>
            </a:r>
            <a:r>
              <a:rPr lang="vi-VN" sz="1600" b="0" i="0" u="none" strike="noStrike" dirty="0" err="1">
                <a:solidFill>
                  <a:srgbClr val="222222"/>
                </a:solidFill>
                <a:effectLst/>
                <a:latin typeface="Roboto" panose="02000000000000000000" pitchFamily="2" charset="0"/>
                <a:ea typeface="Roboto" panose="02000000000000000000" pitchFamily="2" charset="0"/>
              </a:rPr>
              <a:t>stream</a:t>
            </a:r>
            <a:r>
              <a:rPr lang="en-US" sz="1600" b="0" i="0" u="none" strike="noStrike" dirty="0">
                <a:solidFill>
                  <a:srgbClr val="222222"/>
                </a:solidFill>
                <a:effectLst/>
                <a:latin typeface="Roboto" panose="02000000000000000000" pitchFamily="2" charset="0"/>
                <a:ea typeface="Roboto" panose="02000000000000000000" pitchFamily="2" charset="0"/>
              </a:rPr>
              <a:t>.</a:t>
            </a:r>
            <a:endParaRPr lang="en-US" sz="1200" dirty="0">
              <a:latin typeface="Roboto" panose="02000000000000000000" pitchFamily="2" charset="0"/>
              <a:ea typeface="Roboto" panose="02000000000000000000" pitchFamily="2" charset="0"/>
            </a:endParaRPr>
          </a:p>
        </p:txBody>
      </p:sp>
      <p:pic>
        <p:nvPicPr>
          <p:cNvPr id="2050" name="Picture 2">
            <a:extLst>
              <a:ext uri="{FF2B5EF4-FFF2-40B4-BE49-F238E27FC236}">
                <a16:creationId xmlns:a16="http://schemas.microsoft.com/office/drawing/2014/main" id="{4B9DD5F9-4794-4D2E-A18D-1316212A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1" y="1891783"/>
            <a:ext cx="6341870" cy="2611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055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Roboto" panose="02000000000000000000" pitchFamily="2" charset="0"/>
                <a:ea typeface="Roboto" panose="02000000000000000000" pitchFamily="2" charset="0"/>
              </a:rPr>
              <a:t>5</a:t>
            </a:r>
            <a:r>
              <a:rPr lang="en" sz="2300">
                <a:latin typeface="Roboto" panose="02000000000000000000" pitchFamily="2" charset="0"/>
                <a:ea typeface="Roboto" panose="02000000000000000000" pitchFamily="2" charset="0"/>
              </a:rPr>
              <a:t>. </a:t>
            </a:r>
            <a:r>
              <a:rPr lang="en" sz="2300" dirty="0">
                <a:latin typeface="Roboto" panose="02000000000000000000" pitchFamily="2" charset="0"/>
                <a:ea typeface="Roboto" panose="02000000000000000000" pitchFamily="2" charset="0"/>
              </a:rPr>
              <a:t>Khởi tạo stream</a:t>
            </a:r>
            <a:endParaRPr sz="23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58DD9F9A-B308-40CF-BA7B-FBE9A5D9C795}"/>
              </a:ext>
            </a:extLst>
          </p:cNvPr>
          <p:cNvSpPr txBox="1"/>
          <p:nvPr/>
        </p:nvSpPr>
        <p:spPr>
          <a:xfrm>
            <a:off x="720724" y="889794"/>
            <a:ext cx="7702551" cy="369332"/>
          </a:xfrm>
          <a:prstGeom prst="rect">
            <a:avLst/>
          </a:prstGeom>
          <a:noFill/>
        </p:spPr>
        <p:txBody>
          <a:bodyPr wrap="square" rtlCol="0">
            <a:spAutoFit/>
          </a:bodyPr>
          <a:lstStyle/>
          <a:p>
            <a:pPr marL="285750" indent="-285750">
              <a:buFont typeface="Wingdings" panose="05000000000000000000" pitchFamily="2" charset="2"/>
              <a:buChar char="v"/>
            </a:pPr>
            <a:r>
              <a:rPr lang="en-US" sz="1800" b="1" dirty="0">
                <a:latin typeface="Roboto" panose="02000000000000000000" pitchFamily="2" charset="0"/>
                <a:ea typeface="Roboto" panose="02000000000000000000" pitchFamily="2" charset="0"/>
              </a:rPr>
              <a:t>Factory</a:t>
            </a:r>
            <a:r>
              <a:rPr lang="en-US" sz="1600" b="1" dirty="0">
                <a:latin typeface="Roboto" panose="02000000000000000000" pitchFamily="2" charset="0"/>
                <a:ea typeface="Roboto" panose="02000000000000000000" pitchFamily="2" charset="0"/>
              </a:rPr>
              <a:t> Init:</a:t>
            </a:r>
          </a:p>
        </p:txBody>
      </p:sp>
      <p:sp>
        <p:nvSpPr>
          <p:cNvPr id="6" name="TextBox 5">
            <a:extLst>
              <a:ext uri="{FF2B5EF4-FFF2-40B4-BE49-F238E27FC236}">
                <a16:creationId xmlns:a16="http://schemas.microsoft.com/office/drawing/2014/main" id="{506EFD62-30A7-49B7-B17F-36C9FEB03936}"/>
              </a:ext>
            </a:extLst>
          </p:cNvPr>
          <p:cNvSpPr txBox="1"/>
          <p:nvPr/>
        </p:nvSpPr>
        <p:spPr>
          <a:xfrm>
            <a:off x="974722" y="1235720"/>
            <a:ext cx="5201239" cy="338554"/>
          </a:xfrm>
          <a:prstGeom prst="rect">
            <a:avLst/>
          </a:prstGeom>
          <a:noFill/>
        </p:spPr>
        <p:txBody>
          <a:bodyPr wrap="square">
            <a:spAutoFit/>
          </a:bodyPr>
          <a:lstStyle/>
          <a:p>
            <a:pPr marL="285750" indent="-285750">
              <a:buFont typeface="Arial" panose="020B0604020202020204" pitchFamily="34" charset="0"/>
              <a:buChar char="•"/>
            </a:pPr>
            <a:r>
              <a:rPr lang="en-US" sz="1600" b="1" i="0" u="none" strike="noStrike" dirty="0" err="1">
                <a:solidFill>
                  <a:srgbClr val="222222"/>
                </a:solidFill>
                <a:effectLst/>
                <a:latin typeface="Roboto" panose="02000000000000000000" pitchFamily="2" charset="0"/>
                <a:ea typeface="Roboto" panose="02000000000000000000" pitchFamily="2" charset="0"/>
              </a:rPr>
              <a:t>Stream.of</a:t>
            </a:r>
            <a:r>
              <a:rPr lang="en-US" sz="1600" b="1" i="0" u="none" strike="noStrike" dirty="0">
                <a:solidFill>
                  <a:srgbClr val="222222"/>
                </a:solidFill>
                <a:effectLst/>
                <a:latin typeface="Roboto" panose="02000000000000000000" pitchFamily="2" charset="0"/>
                <a:ea typeface="Roboto" panose="02000000000000000000" pitchFamily="2" charset="0"/>
              </a:rPr>
              <a:t>(Object[])</a:t>
            </a:r>
            <a:endParaRPr lang="en-US" sz="1600" b="1" dirty="0">
              <a:latin typeface="Roboto" panose="02000000000000000000" pitchFamily="2" charset="0"/>
              <a:ea typeface="Roboto" panose="02000000000000000000" pitchFamily="2" charset="0"/>
            </a:endParaRPr>
          </a:p>
        </p:txBody>
      </p:sp>
      <p:pic>
        <p:nvPicPr>
          <p:cNvPr id="3074" name="Picture 2">
            <a:extLst>
              <a:ext uri="{FF2B5EF4-FFF2-40B4-BE49-F238E27FC236}">
                <a16:creationId xmlns:a16="http://schemas.microsoft.com/office/drawing/2014/main" id="{7C4C132A-393A-4DB8-890C-03D865F5B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3" y="1601857"/>
            <a:ext cx="7153278" cy="96294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66E1E81-1070-424D-B420-C5569DA222E5}"/>
              </a:ext>
            </a:extLst>
          </p:cNvPr>
          <p:cNvPicPr>
            <a:picLocks noChangeAspect="1"/>
          </p:cNvPicPr>
          <p:nvPr/>
        </p:nvPicPr>
        <p:blipFill>
          <a:blip r:embed="rId4"/>
          <a:stretch>
            <a:fillRect/>
          </a:stretch>
        </p:blipFill>
        <p:spPr>
          <a:xfrm>
            <a:off x="974722" y="3021937"/>
            <a:ext cx="6797678" cy="88584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10560093-424A-4B1D-8C18-4679B2BAC417}"/>
              </a:ext>
            </a:extLst>
          </p:cNvPr>
          <p:cNvSpPr txBox="1"/>
          <p:nvPr/>
        </p:nvSpPr>
        <p:spPr>
          <a:xfrm>
            <a:off x="974722" y="2652904"/>
            <a:ext cx="5201239" cy="338554"/>
          </a:xfrm>
          <a:prstGeom prst="rect">
            <a:avLst/>
          </a:prstGeom>
          <a:noFill/>
        </p:spPr>
        <p:txBody>
          <a:bodyPr wrap="square">
            <a:spAutoFit/>
          </a:bodyPr>
          <a:lstStyle/>
          <a:p>
            <a:pPr marL="285750" indent="-285750">
              <a:buFont typeface="Arial" panose="020B0604020202020204" pitchFamily="34" charset="0"/>
              <a:buChar char="•"/>
            </a:pPr>
            <a:r>
              <a:rPr lang="vi-VN" sz="1600" b="1" i="0" u="none" strike="noStrike" dirty="0">
                <a:solidFill>
                  <a:srgbClr val="222222"/>
                </a:solidFill>
                <a:effectLst/>
                <a:latin typeface="Roboto" panose="02000000000000000000" pitchFamily="2" charset="0"/>
                <a:ea typeface="Roboto" panose="02000000000000000000" pitchFamily="2" charset="0"/>
              </a:rPr>
              <a:t>I</a:t>
            </a:r>
            <a:r>
              <a:rPr lang="en-US" sz="1600" b="1" i="0" u="none" strike="noStrike" dirty="0" err="1">
                <a:solidFill>
                  <a:srgbClr val="222222"/>
                </a:solidFill>
                <a:effectLst/>
                <a:latin typeface="Roboto" panose="02000000000000000000" pitchFamily="2" charset="0"/>
                <a:ea typeface="Roboto" panose="02000000000000000000" pitchFamily="2" charset="0"/>
              </a:rPr>
              <a:t>ntStream.range</a:t>
            </a:r>
            <a:r>
              <a:rPr lang="en-US" sz="1600" b="1" i="0" u="none" strike="noStrike" dirty="0">
                <a:solidFill>
                  <a:srgbClr val="222222"/>
                </a:solidFill>
                <a:effectLst/>
                <a:latin typeface="Roboto" panose="02000000000000000000" pitchFamily="2" charset="0"/>
                <a:ea typeface="Roboto" panose="02000000000000000000" pitchFamily="2" charset="0"/>
              </a:rPr>
              <a:t>(int, int)</a:t>
            </a:r>
            <a:endParaRPr lang="en-US" sz="1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94896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4" name="Google Shape;1641;p43">
            <a:extLst>
              <a:ext uri="{FF2B5EF4-FFF2-40B4-BE49-F238E27FC236}">
                <a16:creationId xmlns:a16="http://schemas.microsoft.com/office/drawing/2014/main" id="{CEE6E743-C2A6-70AC-7046-F114F1B0C52C}"/>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Roboto" panose="02000000000000000000" pitchFamily="2" charset="0"/>
                <a:ea typeface="Roboto" panose="02000000000000000000" pitchFamily="2" charset="0"/>
              </a:rPr>
              <a:t>5</a:t>
            </a:r>
            <a:r>
              <a:rPr lang="en" sz="2300">
                <a:latin typeface="Roboto" panose="02000000000000000000" pitchFamily="2" charset="0"/>
                <a:ea typeface="Roboto" panose="02000000000000000000" pitchFamily="2" charset="0"/>
              </a:rPr>
              <a:t>. </a:t>
            </a:r>
            <a:r>
              <a:rPr lang="en" sz="2300" dirty="0">
                <a:latin typeface="Roboto" panose="02000000000000000000" pitchFamily="2" charset="0"/>
                <a:ea typeface="Roboto" panose="02000000000000000000" pitchFamily="2" charset="0"/>
              </a:rPr>
              <a:t>Khởi tạo stream</a:t>
            </a:r>
            <a:endParaRPr sz="2300"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506EFD62-30A7-49B7-B17F-36C9FEB03936}"/>
              </a:ext>
            </a:extLst>
          </p:cNvPr>
          <p:cNvSpPr txBox="1"/>
          <p:nvPr/>
        </p:nvSpPr>
        <p:spPr>
          <a:xfrm>
            <a:off x="1000124" y="1299649"/>
            <a:ext cx="5505450" cy="338554"/>
          </a:xfrm>
          <a:prstGeom prst="rect">
            <a:avLst/>
          </a:prstGeom>
          <a:noFill/>
        </p:spPr>
        <p:txBody>
          <a:bodyPr wrap="square">
            <a:spAutoFit/>
          </a:bodyPr>
          <a:lstStyle/>
          <a:p>
            <a:pPr marL="285750" indent="-285750">
              <a:buFont typeface="Arial" panose="020B0604020202020204" pitchFamily="34" charset="0"/>
              <a:buChar char="•"/>
            </a:pPr>
            <a:r>
              <a:rPr lang="en-US" sz="1600" b="1" i="0" u="none" strike="noStrike" dirty="0">
                <a:solidFill>
                  <a:srgbClr val="222222"/>
                </a:solidFill>
                <a:effectLst/>
                <a:latin typeface="Roboto" panose="02000000000000000000" pitchFamily="2" charset="0"/>
                <a:ea typeface="Roboto" panose="02000000000000000000" pitchFamily="2" charset="0"/>
              </a:rPr>
              <a:t>Stream.</a:t>
            </a:r>
            <a:r>
              <a:rPr lang="vi-VN" sz="1600" b="1" dirty="0" err="1">
                <a:solidFill>
                  <a:srgbClr val="222222"/>
                </a:solidFill>
                <a:latin typeface="Roboto" panose="02000000000000000000" pitchFamily="2" charset="0"/>
                <a:ea typeface="Roboto" panose="02000000000000000000" pitchFamily="2" charset="0"/>
              </a:rPr>
              <a:t>iterate</a:t>
            </a:r>
            <a:r>
              <a:rPr lang="vi-VN" sz="1600" b="1" dirty="0">
                <a:solidFill>
                  <a:srgbClr val="222222"/>
                </a:solidFill>
                <a:latin typeface="Roboto" panose="02000000000000000000" pitchFamily="2" charset="0"/>
                <a:ea typeface="Roboto" panose="02000000000000000000" pitchFamily="2" charset="0"/>
              </a:rPr>
              <a:t>(</a:t>
            </a:r>
            <a:r>
              <a:rPr lang="vi-VN" sz="1600" b="1" dirty="0" err="1">
                <a:solidFill>
                  <a:srgbClr val="222222"/>
                </a:solidFill>
                <a:latin typeface="Roboto" panose="02000000000000000000" pitchFamily="2" charset="0"/>
                <a:ea typeface="Roboto" panose="02000000000000000000" pitchFamily="2" charset="0"/>
              </a:rPr>
              <a:t>Object,UnaryOperator</a:t>
            </a:r>
            <a:r>
              <a:rPr lang="vi-VN" sz="1600" b="1" dirty="0">
                <a:solidFill>
                  <a:srgbClr val="222222"/>
                </a:solidFill>
                <a:latin typeface="Roboto" panose="02000000000000000000" pitchFamily="2" charset="0"/>
                <a:ea typeface="Roboto" panose="02000000000000000000" pitchFamily="2" charset="0"/>
              </a:rPr>
              <a:t>)</a:t>
            </a:r>
            <a:endParaRPr lang="en-US" sz="1600" b="1"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4733E2E7-092F-4768-9AA7-BD2092C5B8A7}"/>
              </a:ext>
            </a:extLst>
          </p:cNvPr>
          <p:cNvPicPr>
            <a:picLocks noChangeAspect="1"/>
          </p:cNvPicPr>
          <p:nvPr/>
        </p:nvPicPr>
        <p:blipFill>
          <a:blip r:embed="rId3"/>
          <a:stretch>
            <a:fillRect/>
          </a:stretch>
        </p:blipFill>
        <p:spPr>
          <a:xfrm>
            <a:off x="1000124" y="1712896"/>
            <a:ext cx="6953250" cy="1009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C6F8CB3B-C73B-4498-80BE-657959DC0593}"/>
              </a:ext>
            </a:extLst>
          </p:cNvPr>
          <p:cNvSpPr txBox="1"/>
          <p:nvPr/>
        </p:nvSpPr>
        <p:spPr>
          <a:xfrm>
            <a:off x="1000124" y="3093326"/>
            <a:ext cx="2161169" cy="338554"/>
          </a:xfrm>
          <a:prstGeom prst="rect">
            <a:avLst/>
          </a:prstGeom>
          <a:noFill/>
        </p:spPr>
        <p:txBody>
          <a:bodyPr wrap="none" rtlCol="0">
            <a:spAutoFit/>
          </a:bodyPr>
          <a:lstStyle/>
          <a:p>
            <a:pPr marL="285750" indent="-285750">
              <a:buFont typeface="Arial" panose="020B0604020202020204" pitchFamily="34" charset="0"/>
              <a:buChar char="•"/>
            </a:pPr>
            <a:r>
              <a:rPr lang="vi-VN" sz="1600" b="1" dirty="0" err="1">
                <a:latin typeface="Roboto" panose="02000000000000000000" pitchFamily="2" charset="0"/>
                <a:ea typeface="Roboto" panose="02000000000000000000" pitchFamily="2" charset="0"/>
              </a:rPr>
              <a:t>Stream.generate</a:t>
            </a:r>
            <a:r>
              <a:rPr lang="vi-VN" sz="1600" b="1" dirty="0">
                <a:latin typeface="Roboto" panose="02000000000000000000" pitchFamily="2" charset="0"/>
                <a:ea typeface="Roboto" panose="02000000000000000000" pitchFamily="2" charset="0"/>
              </a:rPr>
              <a:t>()</a:t>
            </a:r>
            <a:endParaRPr lang="en-US" sz="1600" b="1" dirty="0">
              <a:latin typeface="Roboto" panose="02000000000000000000" pitchFamily="2" charset="0"/>
              <a:ea typeface="Roboto" panose="02000000000000000000" pitchFamily="2" charset="0"/>
            </a:endParaRPr>
          </a:p>
        </p:txBody>
      </p:sp>
      <p:pic>
        <p:nvPicPr>
          <p:cNvPr id="15" name="Picture 14">
            <a:extLst>
              <a:ext uri="{FF2B5EF4-FFF2-40B4-BE49-F238E27FC236}">
                <a16:creationId xmlns:a16="http://schemas.microsoft.com/office/drawing/2014/main" id="{C0C74FEE-2CAF-495A-83F6-6626DFC18635}"/>
              </a:ext>
            </a:extLst>
          </p:cNvPr>
          <p:cNvPicPr>
            <a:picLocks noChangeAspect="1"/>
          </p:cNvPicPr>
          <p:nvPr/>
        </p:nvPicPr>
        <p:blipFill>
          <a:blip r:embed="rId4"/>
          <a:stretch>
            <a:fillRect/>
          </a:stretch>
        </p:blipFill>
        <p:spPr>
          <a:xfrm>
            <a:off x="1000124" y="3463015"/>
            <a:ext cx="7849695" cy="828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6315E3C4-395B-4E78-A4ED-1BCE480699A0}"/>
              </a:ext>
            </a:extLst>
          </p:cNvPr>
          <p:cNvSpPr txBox="1"/>
          <p:nvPr/>
        </p:nvSpPr>
        <p:spPr>
          <a:xfrm>
            <a:off x="720724" y="889794"/>
            <a:ext cx="7702551" cy="369332"/>
          </a:xfrm>
          <a:prstGeom prst="rect">
            <a:avLst/>
          </a:prstGeom>
          <a:noFill/>
        </p:spPr>
        <p:txBody>
          <a:bodyPr wrap="square" rtlCol="0">
            <a:spAutoFit/>
          </a:bodyPr>
          <a:lstStyle/>
          <a:p>
            <a:pPr marL="285750" indent="-285750">
              <a:buFont typeface="Wingdings" panose="05000000000000000000" pitchFamily="2" charset="2"/>
              <a:buChar char="v"/>
            </a:pPr>
            <a:r>
              <a:rPr lang="en-US" sz="1800" b="1" dirty="0">
                <a:latin typeface="Roboto" panose="02000000000000000000" pitchFamily="2" charset="0"/>
                <a:ea typeface="Roboto" panose="02000000000000000000" pitchFamily="2" charset="0"/>
              </a:rPr>
              <a:t>Factory Init:</a:t>
            </a:r>
          </a:p>
        </p:txBody>
      </p:sp>
    </p:spTree>
    <p:extLst>
      <p:ext uri="{BB962C8B-B14F-4D97-AF65-F5344CB8AC3E}">
        <p14:creationId xmlns:p14="http://schemas.microsoft.com/office/powerpoint/2010/main" val="405764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2"/>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dirty="0"/>
          </a:p>
        </p:txBody>
      </p:sp>
      <p:grpSp>
        <p:nvGrpSpPr>
          <p:cNvPr id="1771" name="Google Shape;1771;p52"/>
          <p:cNvGrpSpPr/>
          <p:nvPr/>
        </p:nvGrpSpPr>
        <p:grpSpPr>
          <a:xfrm>
            <a:off x="-374387" y="3354325"/>
            <a:ext cx="3922590" cy="2969900"/>
            <a:chOff x="-374387" y="3354325"/>
            <a:chExt cx="3922590" cy="2969900"/>
          </a:xfrm>
        </p:grpSpPr>
        <p:pic>
          <p:nvPicPr>
            <p:cNvPr id="1772" name="Google Shape;1772;p52"/>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773" name="Google Shape;1773;p52"/>
            <p:cNvGrpSpPr/>
            <p:nvPr/>
          </p:nvGrpSpPr>
          <p:grpSpPr>
            <a:xfrm>
              <a:off x="1853583" y="4445557"/>
              <a:ext cx="1694620" cy="1360169"/>
              <a:chOff x="7945225" y="4302000"/>
              <a:chExt cx="904666" cy="726121"/>
            </a:xfrm>
          </p:grpSpPr>
          <p:sp>
            <p:nvSpPr>
              <p:cNvPr id="1774" name="Google Shape;1774;p5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52"/>
          <p:cNvSpPr txBox="1">
            <a:spLocks noGrp="1"/>
          </p:cNvSpPr>
          <p:nvPr>
            <p:ph type="title"/>
          </p:nvPr>
        </p:nvSpPr>
        <p:spPr>
          <a:xfrm>
            <a:off x="720000" y="2079325"/>
            <a:ext cx="7456800" cy="11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Các phương thức</a:t>
            </a:r>
            <a:endParaRPr dirty="0">
              <a:latin typeface="Roboto" panose="02000000000000000000" pitchFamily="2" charset="0"/>
              <a:ea typeface="Roboto" panose="02000000000000000000" pitchFamily="2" charset="0"/>
            </a:endParaRPr>
          </a:p>
        </p:txBody>
      </p:sp>
      <p:grpSp>
        <p:nvGrpSpPr>
          <p:cNvPr id="1778" name="Google Shape;1778;p52"/>
          <p:cNvGrpSpPr/>
          <p:nvPr/>
        </p:nvGrpSpPr>
        <p:grpSpPr>
          <a:xfrm>
            <a:off x="6487513" y="-1301175"/>
            <a:ext cx="4268216" cy="6666030"/>
            <a:chOff x="6128138" y="-1301175"/>
            <a:chExt cx="4268216" cy="6666030"/>
          </a:xfrm>
        </p:grpSpPr>
        <p:sp>
          <p:nvSpPr>
            <p:cNvPr id="1779" name="Google Shape;1779;p52"/>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4" name="Google Shape;1784;p52"/>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85" name="Google Shape;1785;p52"/>
            <p:cNvGrpSpPr/>
            <p:nvPr/>
          </p:nvGrpSpPr>
          <p:grpSpPr>
            <a:xfrm rot="5400000">
              <a:off x="7873341" y="4254316"/>
              <a:ext cx="708100" cy="708500"/>
              <a:chOff x="3678700" y="407275"/>
              <a:chExt cx="708100" cy="708500"/>
            </a:xfrm>
          </p:grpSpPr>
          <p:sp>
            <p:nvSpPr>
              <p:cNvPr id="1786" name="Google Shape;1786;p5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2"/>
            <p:cNvGrpSpPr/>
            <p:nvPr/>
          </p:nvGrpSpPr>
          <p:grpSpPr>
            <a:xfrm rot="5400000">
              <a:off x="8639847" y="3354200"/>
              <a:ext cx="457787" cy="458045"/>
              <a:chOff x="3678700" y="407275"/>
              <a:chExt cx="708100" cy="708500"/>
            </a:xfrm>
          </p:grpSpPr>
          <p:sp>
            <p:nvSpPr>
              <p:cNvPr id="1794" name="Google Shape;1794;p5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2"/>
            <p:cNvGrpSpPr/>
            <p:nvPr/>
          </p:nvGrpSpPr>
          <p:grpSpPr>
            <a:xfrm>
              <a:off x="7787267" y="539497"/>
              <a:ext cx="208184" cy="208184"/>
              <a:chOff x="8356813" y="1074288"/>
              <a:chExt cx="351900" cy="351900"/>
            </a:xfrm>
          </p:grpSpPr>
          <p:sp>
            <p:nvSpPr>
              <p:cNvPr id="1802" name="Google Shape;1802;p5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52"/>
            <p:cNvGrpSpPr/>
            <p:nvPr/>
          </p:nvGrpSpPr>
          <p:grpSpPr>
            <a:xfrm>
              <a:off x="7194842" y="2467660"/>
              <a:ext cx="208184" cy="208184"/>
              <a:chOff x="8356813" y="1074288"/>
              <a:chExt cx="351900" cy="351900"/>
            </a:xfrm>
          </p:grpSpPr>
          <p:sp>
            <p:nvSpPr>
              <p:cNvPr id="1805" name="Google Shape;1805;p5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2"/>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2"/>
          <p:cNvGrpSpPr/>
          <p:nvPr/>
        </p:nvGrpSpPr>
        <p:grpSpPr>
          <a:xfrm>
            <a:off x="720000" y="3390326"/>
            <a:ext cx="4558967" cy="134100"/>
            <a:chOff x="796100" y="3019701"/>
            <a:chExt cx="4558967" cy="134100"/>
          </a:xfrm>
        </p:grpSpPr>
        <p:sp>
          <p:nvSpPr>
            <p:cNvPr id="1809" name="Google Shape;1809;p5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0" name="Google Shape;1810;p52"/>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811" name="Google Shape;1811;p5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5125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30" name="Google Shape;2230;p63"/>
          <p:cNvSpPr txBox="1"/>
          <p:nvPr/>
        </p:nvSpPr>
        <p:spPr>
          <a:xfrm>
            <a:off x="221868" y="721053"/>
            <a:ext cx="6257953" cy="4290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filter() để lọc kết quả</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134072" y="17846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filter(), distinct()</a:t>
            </a:r>
          </a:p>
        </p:txBody>
      </p:sp>
      <p:pic>
        <p:nvPicPr>
          <p:cNvPr id="6" name="Picture 5">
            <a:extLst>
              <a:ext uri="{FF2B5EF4-FFF2-40B4-BE49-F238E27FC236}">
                <a16:creationId xmlns:a16="http://schemas.microsoft.com/office/drawing/2014/main" id="{F04BA448-22E1-4F8C-B3B1-B904A26358DA}"/>
              </a:ext>
            </a:extLst>
          </p:cNvPr>
          <p:cNvPicPr>
            <a:picLocks noChangeAspect="1"/>
          </p:cNvPicPr>
          <p:nvPr/>
        </p:nvPicPr>
        <p:blipFill>
          <a:blip r:embed="rId3"/>
          <a:stretch>
            <a:fillRect/>
          </a:stretch>
        </p:blipFill>
        <p:spPr>
          <a:xfrm>
            <a:off x="221868" y="1150053"/>
            <a:ext cx="7528409" cy="485979"/>
          </a:xfrm>
          <a:prstGeom prst="rect">
            <a:avLst/>
          </a:prstGeom>
        </p:spPr>
      </p:pic>
      <p:sp>
        <p:nvSpPr>
          <p:cNvPr id="32" name="Google Shape;2230;p63">
            <a:extLst>
              <a:ext uri="{FF2B5EF4-FFF2-40B4-BE49-F238E27FC236}">
                <a16:creationId xmlns:a16="http://schemas.microsoft.com/office/drawing/2014/main" id="{12AC93B6-D456-4135-8FB2-8AAB7FD13F8B}"/>
              </a:ext>
            </a:extLst>
          </p:cNvPr>
          <p:cNvSpPr txBox="1"/>
          <p:nvPr/>
        </p:nvSpPr>
        <p:spPr>
          <a:xfrm>
            <a:off x="221868" y="1861115"/>
            <a:ext cx="7860977" cy="4290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distinct() loại bỏ các phần tử trùng lặp</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10" name="Picture 9">
            <a:extLst>
              <a:ext uri="{FF2B5EF4-FFF2-40B4-BE49-F238E27FC236}">
                <a16:creationId xmlns:a16="http://schemas.microsoft.com/office/drawing/2014/main" id="{6533448B-5005-41E9-9026-47E65F7DDFAB}"/>
              </a:ext>
            </a:extLst>
          </p:cNvPr>
          <p:cNvPicPr>
            <a:picLocks noChangeAspect="1"/>
          </p:cNvPicPr>
          <p:nvPr/>
        </p:nvPicPr>
        <p:blipFill>
          <a:blip r:embed="rId4"/>
          <a:stretch>
            <a:fillRect/>
          </a:stretch>
        </p:blipFill>
        <p:spPr>
          <a:xfrm>
            <a:off x="221869" y="2290115"/>
            <a:ext cx="6348538" cy="5926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52549" y="16385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limit(), skip()</a:t>
            </a:r>
          </a:p>
        </p:txBody>
      </p:sp>
      <p:sp>
        <p:nvSpPr>
          <p:cNvPr id="4" name="Google Shape;2230;p63">
            <a:extLst>
              <a:ext uri="{FF2B5EF4-FFF2-40B4-BE49-F238E27FC236}">
                <a16:creationId xmlns:a16="http://schemas.microsoft.com/office/drawing/2014/main" id="{05CB2423-8EA8-8FA3-F9F3-6396961FA78F}"/>
              </a:ext>
            </a:extLst>
          </p:cNvPr>
          <p:cNvSpPr txBox="1"/>
          <p:nvPr/>
        </p:nvSpPr>
        <p:spPr>
          <a:xfrm>
            <a:off x="252550" y="1715195"/>
            <a:ext cx="8411749" cy="429000"/>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skip() bỏ qua số lượng phần tử và trả về các phần tử còn lại</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5" name="Picture 4">
            <a:extLst>
              <a:ext uri="{FF2B5EF4-FFF2-40B4-BE49-F238E27FC236}">
                <a16:creationId xmlns:a16="http://schemas.microsoft.com/office/drawing/2014/main" id="{CE8C48F8-E41A-CDB6-08D5-FF984355E8F1}"/>
              </a:ext>
            </a:extLst>
          </p:cNvPr>
          <p:cNvPicPr>
            <a:picLocks noChangeAspect="1"/>
          </p:cNvPicPr>
          <p:nvPr/>
        </p:nvPicPr>
        <p:blipFill>
          <a:blip r:embed="rId3"/>
          <a:stretch>
            <a:fillRect/>
          </a:stretch>
        </p:blipFill>
        <p:spPr>
          <a:xfrm>
            <a:off x="300051" y="2144195"/>
            <a:ext cx="6344098" cy="427107"/>
          </a:xfrm>
          <a:prstGeom prst="rect">
            <a:avLst/>
          </a:prstGeom>
        </p:spPr>
      </p:pic>
      <p:sp>
        <p:nvSpPr>
          <p:cNvPr id="7" name="Google Shape;2230;p63">
            <a:extLst>
              <a:ext uri="{FF2B5EF4-FFF2-40B4-BE49-F238E27FC236}">
                <a16:creationId xmlns:a16="http://schemas.microsoft.com/office/drawing/2014/main" id="{43D194DB-9FED-99D6-18C4-2DFC8545345E}"/>
              </a:ext>
            </a:extLst>
          </p:cNvPr>
          <p:cNvSpPr txBox="1"/>
          <p:nvPr/>
        </p:nvSpPr>
        <p:spPr>
          <a:xfrm>
            <a:off x="252550" y="2702396"/>
            <a:ext cx="8411749" cy="4290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K</a:t>
            </a:r>
            <a:r>
              <a:rPr lang="vi-VN" sz="1600" b="1">
                <a:solidFill>
                  <a:schemeClr val="dk1"/>
                </a:solidFill>
                <a:latin typeface="Roboto" panose="02000000000000000000" pitchFamily="2" charset="0"/>
                <a:ea typeface="Roboto" panose="02000000000000000000" pitchFamily="2" charset="0"/>
                <a:cs typeface="IBM Plex Mono"/>
                <a:sym typeface="IBM Plex Mono"/>
              </a:rPr>
              <a:t>ết hợp </a:t>
            </a:r>
            <a:r>
              <a:rPr lang="en-US" sz="1600" b="1">
                <a:solidFill>
                  <a:schemeClr val="dk1"/>
                </a:solidFill>
                <a:latin typeface="Roboto" panose="02000000000000000000" pitchFamily="2" charset="0"/>
                <a:ea typeface="Roboto" panose="02000000000000000000" pitchFamily="2" charset="0"/>
                <a:cs typeface="IBM Plex Mono"/>
                <a:sym typeface="IBM Plex Mono"/>
              </a:rPr>
              <a:t>skip() và limit()</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8" name="Picture 7">
            <a:extLst>
              <a:ext uri="{FF2B5EF4-FFF2-40B4-BE49-F238E27FC236}">
                <a16:creationId xmlns:a16="http://schemas.microsoft.com/office/drawing/2014/main" id="{98CBE264-9A83-3468-C043-85DC0C0B7FEB}"/>
              </a:ext>
            </a:extLst>
          </p:cNvPr>
          <p:cNvPicPr>
            <a:picLocks noChangeAspect="1"/>
          </p:cNvPicPr>
          <p:nvPr/>
        </p:nvPicPr>
        <p:blipFill>
          <a:blip r:embed="rId4"/>
          <a:stretch>
            <a:fillRect/>
          </a:stretch>
        </p:blipFill>
        <p:spPr>
          <a:xfrm>
            <a:off x="300051" y="3131396"/>
            <a:ext cx="6063879" cy="683727"/>
          </a:xfrm>
          <a:prstGeom prst="rect">
            <a:avLst/>
          </a:prstGeom>
        </p:spPr>
      </p:pic>
      <p:sp>
        <p:nvSpPr>
          <p:cNvPr id="2" name="Google Shape;2230;p63">
            <a:extLst>
              <a:ext uri="{FF2B5EF4-FFF2-40B4-BE49-F238E27FC236}">
                <a16:creationId xmlns:a16="http://schemas.microsoft.com/office/drawing/2014/main" id="{4EA65261-900D-80F8-6544-CD7AD8706D66}"/>
              </a:ext>
            </a:extLst>
          </p:cNvPr>
          <p:cNvSpPr txBox="1"/>
          <p:nvPr/>
        </p:nvSpPr>
        <p:spPr>
          <a:xfrm>
            <a:off x="300050" y="667991"/>
            <a:ext cx="8411749" cy="429000"/>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limit() giới hạn số lượng phần tử</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vi-VN" sz="1600" b="1">
                <a:solidFill>
                  <a:schemeClr val="dk1"/>
                </a:solidFill>
                <a:latin typeface="Roboto" panose="02000000000000000000" pitchFamily="2" charset="0"/>
                <a:ea typeface="Roboto" panose="02000000000000000000" pitchFamily="2" charset="0"/>
                <a:cs typeface="IBM Plex Mono"/>
                <a:sym typeface="IBM Plex Mono"/>
              </a:rPr>
              <a:t>trả về</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3" name="Picture 2">
            <a:extLst>
              <a:ext uri="{FF2B5EF4-FFF2-40B4-BE49-F238E27FC236}">
                <a16:creationId xmlns:a16="http://schemas.microsoft.com/office/drawing/2014/main" id="{9C6F1693-39ED-1103-36EE-674C81030B3C}"/>
              </a:ext>
            </a:extLst>
          </p:cNvPr>
          <p:cNvPicPr>
            <a:picLocks noChangeAspect="1"/>
          </p:cNvPicPr>
          <p:nvPr/>
        </p:nvPicPr>
        <p:blipFill>
          <a:blip r:embed="rId5"/>
          <a:stretch>
            <a:fillRect/>
          </a:stretch>
        </p:blipFill>
        <p:spPr>
          <a:xfrm>
            <a:off x="385680" y="1096992"/>
            <a:ext cx="6262909" cy="561156"/>
          </a:xfrm>
          <a:prstGeom prst="rect">
            <a:avLst/>
          </a:prstGeom>
        </p:spPr>
      </p:pic>
    </p:spTree>
    <p:extLst>
      <p:ext uri="{BB962C8B-B14F-4D97-AF65-F5344CB8AC3E}">
        <p14:creationId xmlns:p14="http://schemas.microsoft.com/office/powerpoint/2010/main" val="3916489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2177" y="15278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Matching</a:t>
            </a:r>
          </a:p>
        </p:txBody>
      </p:sp>
      <p:sp>
        <p:nvSpPr>
          <p:cNvPr id="2" name="Google Shape;2230;p63">
            <a:extLst>
              <a:ext uri="{FF2B5EF4-FFF2-40B4-BE49-F238E27FC236}">
                <a16:creationId xmlns:a16="http://schemas.microsoft.com/office/drawing/2014/main" id="{FE89B09F-3351-8399-1AA3-1F08BC04904B}"/>
              </a:ext>
            </a:extLst>
          </p:cNvPr>
          <p:cNvSpPr txBox="1"/>
          <p:nvPr/>
        </p:nvSpPr>
        <p:spPr>
          <a:xfrm>
            <a:off x="272177" y="644369"/>
            <a:ext cx="8871823" cy="965243"/>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allMatch()</a:t>
            </a:r>
          </a:p>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Nếu tất cả các phần tử đều thỏa mãn</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en-US" sz="1600" b="1">
                <a:solidFill>
                  <a:schemeClr val="dk1"/>
                </a:solidFill>
                <a:latin typeface="Roboto" panose="02000000000000000000" pitchFamily="2" charset="0"/>
                <a:ea typeface="Roboto" panose="02000000000000000000" pitchFamily="2" charset="0"/>
                <a:cs typeface="IBM Plex Mono"/>
                <a:sym typeface="Wingdings" panose="05000000000000000000" pitchFamily="2" charset="2"/>
              </a:rPr>
              <a:t> </a:t>
            </a:r>
            <a:r>
              <a:rPr lang="vi-VN" sz="1600" b="1">
                <a:solidFill>
                  <a:schemeClr val="dk1"/>
                </a:solidFill>
                <a:latin typeface="Roboto" panose="02000000000000000000" pitchFamily="2" charset="0"/>
                <a:ea typeface="Roboto" panose="02000000000000000000" pitchFamily="2" charset="0"/>
                <a:cs typeface="IBM Plex Mono"/>
                <a:sym typeface="IBM Plex Mono"/>
              </a:rPr>
              <a:t>true; </a:t>
            </a:r>
          </a:p>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N</a:t>
            </a:r>
            <a:r>
              <a:rPr lang="vi-VN" sz="1600" b="1">
                <a:solidFill>
                  <a:schemeClr val="dk1"/>
                </a:solidFill>
                <a:latin typeface="Roboto" panose="02000000000000000000" pitchFamily="2" charset="0"/>
                <a:ea typeface="Roboto" panose="02000000000000000000" pitchFamily="2" charset="0"/>
                <a:cs typeface="IBM Plex Mono"/>
                <a:sym typeface="IBM Plex Mono"/>
              </a:rPr>
              <a:t>ếu có ít nhất một phần tử không thỏa mãn</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en-US" sz="1600" b="1">
                <a:solidFill>
                  <a:schemeClr val="dk1"/>
                </a:solidFill>
                <a:latin typeface="Roboto" panose="02000000000000000000" pitchFamily="2" charset="0"/>
                <a:ea typeface="Roboto" panose="02000000000000000000" pitchFamily="2" charset="0"/>
                <a:cs typeface="IBM Plex Mono"/>
                <a:sym typeface="Wingdings" panose="05000000000000000000" pitchFamily="2" charset="2"/>
              </a:rPr>
              <a:t></a:t>
            </a:r>
            <a:r>
              <a:rPr lang="vi-VN" sz="1600" b="1">
                <a:solidFill>
                  <a:schemeClr val="dk1"/>
                </a:solidFill>
                <a:latin typeface="Roboto" panose="02000000000000000000" pitchFamily="2" charset="0"/>
                <a:ea typeface="Roboto" panose="02000000000000000000" pitchFamily="2" charset="0"/>
                <a:cs typeface="IBM Plex Mono"/>
                <a:sym typeface="IBM Plex Mono"/>
              </a:rPr>
              <a:t> false.</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3" name="Picture 2">
            <a:extLst>
              <a:ext uri="{FF2B5EF4-FFF2-40B4-BE49-F238E27FC236}">
                <a16:creationId xmlns:a16="http://schemas.microsoft.com/office/drawing/2014/main" id="{9439B840-F6CA-67EC-1D78-9A61ED3293C8}"/>
              </a:ext>
            </a:extLst>
          </p:cNvPr>
          <p:cNvPicPr>
            <a:picLocks noChangeAspect="1"/>
          </p:cNvPicPr>
          <p:nvPr/>
        </p:nvPicPr>
        <p:blipFill>
          <a:blip r:embed="rId3"/>
          <a:stretch>
            <a:fillRect/>
          </a:stretch>
        </p:blipFill>
        <p:spPr>
          <a:xfrm>
            <a:off x="375416" y="1609612"/>
            <a:ext cx="5656675" cy="671130"/>
          </a:xfrm>
          <a:prstGeom prst="rect">
            <a:avLst/>
          </a:prstGeom>
        </p:spPr>
      </p:pic>
      <p:sp>
        <p:nvSpPr>
          <p:cNvPr id="6" name="Google Shape;2230;p63">
            <a:extLst>
              <a:ext uri="{FF2B5EF4-FFF2-40B4-BE49-F238E27FC236}">
                <a16:creationId xmlns:a16="http://schemas.microsoft.com/office/drawing/2014/main" id="{82CE468A-340A-0F78-B624-1BAD9F8EBC49}"/>
              </a:ext>
            </a:extLst>
          </p:cNvPr>
          <p:cNvSpPr txBox="1"/>
          <p:nvPr/>
        </p:nvSpPr>
        <p:spPr>
          <a:xfrm>
            <a:off x="272177" y="2373935"/>
            <a:ext cx="8871823" cy="965243"/>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anyMatch</a:t>
            </a:r>
            <a:r>
              <a:rPr lang="en-US" sz="1600" b="1">
                <a:solidFill>
                  <a:schemeClr val="dk1"/>
                </a:solidFill>
                <a:latin typeface="Roboto" panose="02000000000000000000" pitchFamily="2" charset="0"/>
                <a:ea typeface="Roboto" panose="02000000000000000000" pitchFamily="2" charset="0"/>
                <a:cs typeface="IBM Plex Mono"/>
                <a:sym typeface="IBM Plex Mono"/>
              </a:rPr>
              <a:t>()</a:t>
            </a:r>
            <a:endParaRPr lang="vi-VN" sz="1600" b="1">
              <a:solidFill>
                <a:schemeClr val="dk1"/>
              </a:solidFill>
              <a:latin typeface="Roboto" panose="02000000000000000000" pitchFamily="2" charset="0"/>
              <a:ea typeface="Roboto" panose="02000000000000000000" pitchFamily="2" charset="0"/>
              <a:cs typeface="IBM Plex Mono"/>
              <a:sym typeface="IBM Plex Mono"/>
            </a:endParaRPr>
          </a:p>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Nếu có ít nhất một phần tử thỏa mãn</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en-US" sz="1600" b="1">
                <a:solidFill>
                  <a:schemeClr val="dk1"/>
                </a:solidFill>
                <a:latin typeface="Roboto" panose="02000000000000000000" pitchFamily="2" charset="0"/>
                <a:ea typeface="Roboto" panose="02000000000000000000" pitchFamily="2" charset="0"/>
                <a:cs typeface="IBM Plex Mono"/>
                <a:sym typeface="Wingdings" panose="05000000000000000000" pitchFamily="2" charset="2"/>
              </a:rPr>
              <a:t> </a:t>
            </a:r>
            <a:r>
              <a:rPr lang="vi-VN" sz="1600" b="1">
                <a:solidFill>
                  <a:schemeClr val="dk1"/>
                </a:solidFill>
                <a:latin typeface="Roboto" panose="02000000000000000000" pitchFamily="2" charset="0"/>
                <a:ea typeface="Roboto" panose="02000000000000000000" pitchFamily="2" charset="0"/>
                <a:cs typeface="IBM Plex Mono"/>
                <a:sym typeface="IBM Plex Mono"/>
              </a:rPr>
              <a:t>true; </a:t>
            </a:r>
          </a:p>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N</a:t>
            </a:r>
            <a:r>
              <a:rPr lang="vi-VN" sz="1600" b="1">
                <a:solidFill>
                  <a:schemeClr val="dk1"/>
                </a:solidFill>
                <a:latin typeface="Roboto" panose="02000000000000000000" pitchFamily="2" charset="0"/>
                <a:ea typeface="Roboto" panose="02000000000000000000" pitchFamily="2" charset="0"/>
                <a:cs typeface="IBM Plex Mono"/>
                <a:sym typeface="IBM Plex Mono"/>
              </a:rPr>
              <a:t>ếu không có phần tử nào thỏa mãn</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en-US" sz="1600" b="1">
                <a:solidFill>
                  <a:schemeClr val="dk1"/>
                </a:solidFill>
                <a:latin typeface="Roboto" panose="02000000000000000000" pitchFamily="2" charset="0"/>
                <a:ea typeface="Roboto" panose="02000000000000000000" pitchFamily="2" charset="0"/>
                <a:cs typeface="IBM Plex Mono"/>
                <a:sym typeface="Wingdings" panose="05000000000000000000" pitchFamily="2" charset="2"/>
              </a:rPr>
              <a:t> </a:t>
            </a:r>
            <a:r>
              <a:rPr lang="vi-VN" sz="1600" b="1">
                <a:solidFill>
                  <a:schemeClr val="dk1"/>
                </a:solidFill>
                <a:latin typeface="Roboto" panose="02000000000000000000" pitchFamily="2" charset="0"/>
                <a:ea typeface="Roboto" panose="02000000000000000000" pitchFamily="2" charset="0"/>
                <a:cs typeface="IBM Plex Mono"/>
                <a:sym typeface="IBM Plex Mono"/>
              </a:rPr>
              <a:t>false.</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9" name="Picture 8">
            <a:extLst>
              <a:ext uri="{FF2B5EF4-FFF2-40B4-BE49-F238E27FC236}">
                <a16:creationId xmlns:a16="http://schemas.microsoft.com/office/drawing/2014/main" id="{7D43109F-58B8-583D-7CCB-27EC4F2A63D6}"/>
              </a:ext>
            </a:extLst>
          </p:cNvPr>
          <p:cNvPicPr>
            <a:picLocks noChangeAspect="1"/>
          </p:cNvPicPr>
          <p:nvPr/>
        </p:nvPicPr>
        <p:blipFill>
          <a:blip r:embed="rId4"/>
          <a:stretch>
            <a:fillRect/>
          </a:stretch>
        </p:blipFill>
        <p:spPr>
          <a:xfrm>
            <a:off x="360668" y="3339178"/>
            <a:ext cx="5165929" cy="435943"/>
          </a:xfrm>
          <a:prstGeom prst="rect">
            <a:avLst/>
          </a:prstGeom>
        </p:spPr>
      </p:pic>
    </p:spTree>
    <p:extLst>
      <p:ext uri="{BB962C8B-B14F-4D97-AF65-F5344CB8AC3E}">
        <p14:creationId xmlns:p14="http://schemas.microsoft.com/office/powerpoint/2010/main" val="1868542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118866" y="7166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Matching</a:t>
            </a:r>
          </a:p>
        </p:txBody>
      </p:sp>
      <p:sp>
        <p:nvSpPr>
          <p:cNvPr id="4" name="Google Shape;2230;p63">
            <a:extLst>
              <a:ext uri="{FF2B5EF4-FFF2-40B4-BE49-F238E27FC236}">
                <a16:creationId xmlns:a16="http://schemas.microsoft.com/office/drawing/2014/main" id="{B1F4F7E5-2317-1F9A-039E-E541DF8336C4}"/>
              </a:ext>
            </a:extLst>
          </p:cNvPr>
          <p:cNvSpPr txBox="1"/>
          <p:nvPr/>
        </p:nvSpPr>
        <p:spPr>
          <a:xfrm>
            <a:off x="153311" y="497333"/>
            <a:ext cx="8871823" cy="965243"/>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noneMatch</a:t>
            </a:r>
            <a:r>
              <a:rPr lang="en-US" sz="1600" b="1">
                <a:solidFill>
                  <a:schemeClr val="dk1"/>
                </a:solidFill>
                <a:latin typeface="Roboto" panose="02000000000000000000" pitchFamily="2" charset="0"/>
                <a:ea typeface="Roboto" panose="02000000000000000000" pitchFamily="2" charset="0"/>
                <a:cs typeface="IBM Plex Mono"/>
                <a:sym typeface="IBM Plex Mono"/>
              </a:rPr>
              <a:t>()</a:t>
            </a:r>
            <a:endParaRPr lang="vi-VN" sz="1600" b="1">
              <a:solidFill>
                <a:schemeClr val="dk1"/>
              </a:solidFill>
              <a:latin typeface="Roboto" panose="02000000000000000000" pitchFamily="2" charset="0"/>
              <a:ea typeface="Roboto" panose="02000000000000000000" pitchFamily="2" charset="0"/>
              <a:cs typeface="IBM Plex Mono"/>
              <a:sym typeface="IBM Plex Mono"/>
            </a:endParaRPr>
          </a:p>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Nếu không có phần tử nào thỏa mãn</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en-US" sz="1600" b="1">
                <a:solidFill>
                  <a:schemeClr val="dk1"/>
                </a:solidFill>
                <a:latin typeface="Roboto" panose="02000000000000000000" pitchFamily="2" charset="0"/>
                <a:ea typeface="Roboto" panose="02000000000000000000" pitchFamily="2" charset="0"/>
                <a:cs typeface="IBM Plex Mono"/>
                <a:sym typeface="Wingdings" panose="05000000000000000000" pitchFamily="2" charset="2"/>
              </a:rPr>
              <a:t> </a:t>
            </a:r>
            <a:r>
              <a:rPr lang="vi-VN" sz="1600" b="1">
                <a:solidFill>
                  <a:schemeClr val="dk1"/>
                </a:solidFill>
                <a:latin typeface="Roboto" panose="02000000000000000000" pitchFamily="2" charset="0"/>
                <a:ea typeface="Roboto" panose="02000000000000000000" pitchFamily="2" charset="0"/>
                <a:cs typeface="IBM Plex Mono"/>
                <a:sym typeface="IBM Plex Mono"/>
              </a:rPr>
              <a:t>true; </a:t>
            </a:r>
          </a:p>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N</a:t>
            </a:r>
            <a:r>
              <a:rPr lang="vi-VN" sz="1600" b="1">
                <a:solidFill>
                  <a:schemeClr val="dk1"/>
                </a:solidFill>
                <a:latin typeface="Roboto" panose="02000000000000000000" pitchFamily="2" charset="0"/>
                <a:ea typeface="Roboto" panose="02000000000000000000" pitchFamily="2" charset="0"/>
                <a:cs typeface="IBM Plex Mono"/>
                <a:sym typeface="IBM Plex Mono"/>
              </a:rPr>
              <a:t>ếu có ít nhất một phần tử thỏa mãn</a:t>
            </a:r>
            <a:r>
              <a:rPr lang="en-US" sz="1600" b="1">
                <a:solidFill>
                  <a:schemeClr val="dk1"/>
                </a:solidFill>
                <a:latin typeface="Roboto" panose="02000000000000000000" pitchFamily="2" charset="0"/>
                <a:ea typeface="Roboto" panose="02000000000000000000" pitchFamily="2" charset="0"/>
                <a:cs typeface="IBM Plex Mono"/>
                <a:sym typeface="IBM Plex Mono"/>
              </a:rPr>
              <a:t> </a:t>
            </a:r>
            <a:r>
              <a:rPr lang="en-US" sz="1600" b="1">
                <a:solidFill>
                  <a:schemeClr val="dk1"/>
                </a:solidFill>
                <a:latin typeface="Roboto" panose="02000000000000000000" pitchFamily="2" charset="0"/>
                <a:ea typeface="Roboto" panose="02000000000000000000" pitchFamily="2" charset="0"/>
                <a:cs typeface="IBM Plex Mono"/>
                <a:sym typeface="Wingdings" panose="05000000000000000000" pitchFamily="2" charset="2"/>
              </a:rPr>
              <a:t> </a:t>
            </a:r>
            <a:r>
              <a:rPr lang="vi-VN" sz="1600" b="1">
                <a:solidFill>
                  <a:schemeClr val="dk1"/>
                </a:solidFill>
                <a:latin typeface="Roboto" panose="02000000000000000000" pitchFamily="2" charset="0"/>
                <a:ea typeface="Roboto" panose="02000000000000000000" pitchFamily="2" charset="0"/>
                <a:cs typeface="IBM Plex Mono"/>
                <a:sym typeface="IBM Plex Mono"/>
              </a:rPr>
              <a:t>false</a:t>
            </a:r>
            <a:r>
              <a:rPr lang="en-US" sz="1600" b="1">
                <a:solidFill>
                  <a:schemeClr val="dk1"/>
                </a:solidFill>
                <a:latin typeface="Roboto" panose="02000000000000000000" pitchFamily="2" charset="0"/>
                <a:ea typeface="Roboto" panose="02000000000000000000" pitchFamily="2" charset="0"/>
                <a:cs typeface="IBM Plex Mono"/>
                <a:sym typeface="IBM Plex Mono"/>
              </a:rPr>
              <a:t>.</a:t>
            </a:r>
            <a:endParaRPr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5" name="Picture 4">
            <a:extLst>
              <a:ext uri="{FF2B5EF4-FFF2-40B4-BE49-F238E27FC236}">
                <a16:creationId xmlns:a16="http://schemas.microsoft.com/office/drawing/2014/main" id="{1C67824F-97B6-2D7F-33C7-8BB4E5CE24A2}"/>
              </a:ext>
            </a:extLst>
          </p:cNvPr>
          <p:cNvPicPr>
            <a:picLocks noChangeAspect="1"/>
          </p:cNvPicPr>
          <p:nvPr/>
        </p:nvPicPr>
        <p:blipFill>
          <a:blip r:embed="rId3"/>
          <a:stretch>
            <a:fillRect/>
          </a:stretch>
        </p:blipFill>
        <p:spPr>
          <a:xfrm>
            <a:off x="271297" y="1462575"/>
            <a:ext cx="4874873" cy="425665"/>
          </a:xfrm>
          <a:prstGeom prst="rect">
            <a:avLst/>
          </a:prstGeom>
        </p:spPr>
      </p:pic>
    </p:spTree>
    <p:extLst>
      <p:ext uri="{BB962C8B-B14F-4D97-AF65-F5344CB8AC3E}">
        <p14:creationId xmlns:p14="http://schemas.microsoft.com/office/powerpoint/2010/main" val="1364685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118866" y="7166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Finding</a:t>
            </a:r>
          </a:p>
        </p:txBody>
      </p:sp>
      <p:sp>
        <p:nvSpPr>
          <p:cNvPr id="2" name="Google Shape;2230;p63">
            <a:extLst>
              <a:ext uri="{FF2B5EF4-FFF2-40B4-BE49-F238E27FC236}">
                <a16:creationId xmlns:a16="http://schemas.microsoft.com/office/drawing/2014/main" id="{34860E44-D260-065D-CD01-13976F04147A}"/>
              </a:ext>
            </a:extLst>
          </p:cNvPr>
          <p:cNvSpPr txBox="1"/>
          <p:nvPr/>
        </p:nvSpPr>
        <p:spPr>
          <a:xfrm>
            <a:off x="136088" y="644369"/>
            <a:ext cx="8871823" cy="491257"/>
          </a:xfrm>
          <a:prstGeom prst="rect">
            <a:avLst/>
          </a:prstGeom>
          <a:noFill/>
          <a:ln>
            <a:noFill/>
          </a:ln>
        </p:spPr>
        <p:txBody>
          <a:bodyPr spcFirstLastPara="1" wrap="square" lIns="91425" tIns="91425" rIns="91425" bIns="91425" anchor="ctr" anchorCtr="0">
            <a:noAutofit/>
          </a:bodyPr>
          <a:lstStyle/>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findFirst() trả về một Optional chứa phần tử đầu tiên của Stream (nếu tồn tại)</a:t>
            </a:r>
          </a:p>
        </p:txBody>
      </p:sp>
      <p:sp>
        <p:nvSpPr>
          <p:cNvPr id="3" name="Google Shape;2230;p63">
            <a:extLst>
              <a:ext uri="{FF2B5EF4-FFF2-40B4-BE49-F238E27FC236}">
                <a16:creationId xmlns:a16="http://schemas.microsoft.com/office/drawing/2014/main" id="{B5FF69B0-1966-5B31-0DFB-6A135D659745}"/>
              </a:ext>
            </a:extLst>
          </p:cNvPr>
          <p:cNvSpPr txBox="1"/>
          <p:nvPr/>
        </p:nvSpPr>
        <p:spPr>
          <a:xfrm>
            <a:off x="136088" y="2504087"/>
            <a:ext cx="9007912" cy="965243"/>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findAny</a:t>
            </a:r>
            <a:r>
              <a:rPr lang="en-US" sz="1600" b="1">
                <a:solidFill>
                  <a:schemeClr val="dk1"/>
                </a:solidFill>
                <a:latin typeface="Roboto" panose="02000000000000000000" pitchFamily="2" charset="0"/>
                <a:ea typeface="Roboto" panose="02000000000000000000" pitchFamily="2" charset="0"/>
                <a:cs typeface="IBM Plex Mono"/>
                <a:sym typeface="IBM Plex Mono"/>
              </a:rPr>
              <a:t>()</a:t>
            </a:r>
            <a:r>
              <a:rPr lang="vi-VN" sz="1600" b="1">
                <a:solidFill>
                  <a:schemeClr val="dk1"/>
                </a:solidFill>
                <a:latin typeface="Roboto" panose="02000000000000000000" pitchFamily="2" charset="0"/>
                <a:ea typeface="Roboto" panose="02000000000000000000" pitchFamily="2" charset="0"/>
                <a:cs typeface="IBM Plex Mono"/>
                <a:sym typeface="IBM Plex Mono"/>
              </a:rPr>
              <a:t> trả về một Optional chứa một phần tử bất kỳ</a:t>
            </a:r>
            <a:r>
              <a:rPr lang="en-US" sz="1600" b="1">
                <a:solidFill>
                  <a:schemeClr val="dk1"/>
                </a:solidFill>
                <a:latin typeface="Roboto" panose="02000000000000000000" pitchFamily="2" charset="0"/>
                <a:ea typeface="Roboto" panose="02000000000000000000" pitchFamily="2" charset="0"/>
                <a:cs typeface="IBM Plex Mono"/>
                <a:sym typeface="IBM Plex Mono"/>
              </a:rPr>
              <a:t> của </a:t>
            </a:r>
            <a:r>
              <a:rPr lang="vi-VN" sz="1600" b="1">
                <a:solidFill>
                  <a:schemeClr val="dk1"/>
                </a:solidFill>
                <a:latin typeface="Roboto" panose="02000000000000000000" pitchFamily="2" charset="0"/>
                <a:ea typeface="Roboto" panose="02000000000000000000" pitchFamily="2" charset="0"/>
                <a:cs typeface="IBM Plex Mono"/>
                <a:sym typeface="IBM Plex Mono"/>
              </a:rPr>
              <a:t>Stream</a:t>
            </a:r>
          </a:p>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C</a:t>
            </a:r>
            <a:r>
              <a:rPr lang="vi-VN" sz="1600" b="1">
                <a:solidFill>
                  <a:schemeClr val="dk1"/>
                </a:solidFill>
                <a:latin typeface="Roboto" panose="02000000000000000000" pitchFamily="2" charset="0"/>
                <a:ea typeface="Roboto" panose="02000000000000000000" pitchFamily="2" charset="0"/>
                <a:cs typeface="IBM Plex Mono"/>
                <a:sym typeface="IBM Plex Mono"/>
              </a:rPr>
              <a:t>ả 2 có thể được sử dụng cho cả Parallel Stream</a:t>
            </a:r>
            <a:endParaRPr lang="en-US"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6" name="Picture 5">
            <a:extLst>
              <a:ext uri="{FF2B5EF4-FFF2-40B4-BE49-F238E27FC236}">
                <a16:creationId xmlns:a16="http://schemas.microsoft.com/office/drawing/2014/main" id="{18813BD5-6295-B1E9-9465-164DD018188B}"/>
              </a:ext>
            </a:extLst>
          </p:cNvPr>
          <p:cNvPicPr>
            <a:picLocks noChangeAspect="1"/>
          </p:cNvPicPr>
          <p:nvPr/>
        </p:nvPicPr>
        <p:blipFill>
          <a:blip r:embed="rId3"/>
          <a:stretch>
            <a:fillRect/>
          </a:stretch>
        </p:blipFill>
        <p:spPr>
          <a:xfrm>
            <a:off x="246775" y="1157749"/>
            <a:ext cx="5726321" cy="1353711"/>
          </a:xfrm>
          <a:prstGeom prst="rect">
            <a:avLst/>
          </a:prstGeom>
        </p:spPr>
      </p:pic>
    </p:spTree>
    <p:extLst>
      <p:ext uri="{BB962C8B-B14F-4D97-AF65-F5344CB8AC3E}">
        <p14:creationId xmlns:p14="http://schemas.microsoft.com/office/powerpoint/2010/main" val="124476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err="1">
                <a:solidFill>
                  <a:schemeClr val="dk2"/>
                </a:solidFill>
                <a:latin typeface="Roboto" panose="02000000000000000000" pitchFamily="2" charset="0"/>
                <a:ea typeface="Roboto" panose="02000000000000000000" pitchFamily="2" charset="0"/>
                <a:sym typeface="IBM Plex Mono"/>
              </a:rPr>
              <a:t>Nội</a:t>
            </a:r>
            <a:r>
              <a:rPr lang="en-US" sz="3200" dirty="0">
                <a:solidFill>
                  <a:schemeClr val="dk2"/>
                </a:solidFill>
                <a:latin typeface="Roboto" panose="02000000000000000000" pitchFamily="2" charset="0"/>
                <a:ea typeface="Roboto" panose="02000000000000000000" pitchFamily="2" charset="0"/>
                <a:sym typeface="IBM Plex Mono"/>
              </a:rPr>
              <a:t> dung</a:t>
            </a:r>
            <a:endParaRPr sz="3200" dirty="0">
              <a:solidFill>
                <a:schemeClr val="dk2"/>
              </a:solidFill>
              <a:latin typeface="Roboto" panose="02000000000000000000" pitchFamily="2" charset="0"/>
              <a:ea typeface="Roboto" panose="02000000000000000000" pitchFamily="2" charset="0"/>
              <a:sym typeface="IBM Plex Mono"/>
            </a:endParaRPr>
          </a:p>
        </p:txBody>
      </p:sp>
      <p:sp>
        <p:nvSpPr>
          <p:cNvPr id="1468" name="Google Shape;1468;p37"/>
          <p:cNvSpPr txBox="1">
            <a:spLocks noGrp="1"/>
          </p:cNvSpPr>
          <p:nvPr>
            <p:ph type="subTitle" idx="9"/>
          </p:nvPr>
        </p:nvSpPr>
        <p:spPr>
          <a:xfrm>
            <a:off x="3473550" y="1295975"/>
            <a:ext cx="3233700" cy="4023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Khái niệm</a:t>
            </a:r>
            <a:endParaRPr>
              <a:latin typeface="Roboto" panose="02000000000000000000" pitchFamily="2" charset="0"/>
              <a:ea typeface="Roboto" panose="02000000000000000000" pitchFamily="2" charset="0"/>
            </a:endParaRPr>
          </a:p>
        </p:txBody>
      </p:sp>
      <p:sp>
        <p:nvSpPr>
          <p:cNvPr id="1473" name="Google Shape;1473;p37"/>
          <p:cNvSpPr txBox="1">
            <a:spLocks noGrp="1"/>
          </p:cNvSpPr>
          <p:nvPr>
            <p:ph type="title" idx="5"/>
          </p:nvPr>
        </p:nvSpPr>
        <p:spPr>
          <a:xfrm>
            <a:off x="2944800" y="1112051"/>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01</a:t>
            </a:r>
            <a:endParaRPr>
              <a:latin typeface="Roboto" panose="02000000000000000000" pitchFamily="2" charset="0"/>
              <a:ea typeface="Roboto" panose="02000000000000000000" pitchFamily="2" charset="0"/>
            </a:endParaRPr>
          </a:p>
        </p:txBody>
      </p:sp>
      <p:sp>
        <p:nvSpPr>
          <p:cNvPr id="30" name="Google Shape;1468;p37">
            <a:extLst>
              <a:ext uri="{FF2B5EF4-FFF2-40B4-BE49-F238E27FC236}">
                <a16:creationId xmlns:a16="http://schemas.microsoft.com/office/drawing/2014/main" id="{B01350FB-639F-E87B-1339-B01D1001FA0B}"/>
              </a:ext>
            </a:extLst>
          </p:cNvPr>
          <p:cNvSpPr txBox="1">
            <a:spLocks/>
          </p:cNvSpPr>
          <p:nvPr/>
        </p:nvSpPr>
        <p:spPr>
          <a:xfrm>
            <a:off x="3473550" y="1769592"/>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Tại sao sử dụng Stream API</a:t>
            </a:r>
          </a:p>
        </p:txBody>
      </p:sp>
      <p:sp>
        <p:nvSpPr>
          <p:cNvPr id="31" name="Google Shape;1473;p37">
            <a:extLst>
              <a:ext uri="{FF2B5EF4-FFF2-40B4-BE49-F238E27FC236}">
                <a16:creationId xmlns:a16="http://schemas.microsoft.com/office/drawing/2014/main" id="{6E1D03AA-30D4-C0A2-4BBA-138A6FF07A44}"/>
              </a:ext>
            </a:extLst>
          </p:cNvPr>
          <p:cNvSpPr txBox="1">
            <a:spLocks/>
          </p:cNvSpPr>
          <p:nvPr/>
        </p:nvSpPr>
        <p:spPr>
          <a:xfrm>
            <a:off x="2944800" y="1585668"/>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02</a:t>
            </a:r>
          </a:p>
        </p:txBody>
      </p:sp>
      <p:sp>
        <p:nvSpPr>
          <p:cNvPr id="32" name="Google Shape;1468;p37">
            <a:extLst>
              <a:ext uri="{FF2B5EF4-FFF2-40B4-BE49-F238E27FC236}">
                <a16:creationId xmlns:a16="http://schemas.microsoft.com/office/drawing/2014/main" id="{215889AD-8A97-3459-4312-E86455C85750}"/>
              </a:ext>
            </a:extLst>
          </p:cNvPr>
          <p:cNvSpPr txBox="1">
            <a:spLocks/>
          </p:cNvSpPr>
          <p:nvPr/>
        </p:nvSpPr>
        <p:spPr>
          <a:xfrm>
            <a:off x="3473550" y="2663232"/>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Đặc điểm</a:t>
            </a:r>
          </a:p>
        </p:txBody>
      </p:sp>
      <p:sp>
        <p:nvSpPr>
          <p:cNvPr id="33" name="Google Shape;1473;p37">
            <a:extLst>
              <a:ext uri="{FF2B5EF4-FFF2-40B4-BE49-F238E27FC236}">
                <a16:creationId xmlns:a16="http://schemas.microsoft.com/office/drawing/2014/main" id="{3C7B4DAC-4083-9C98-A382-FF85FBA06B92}"/>
              </a:ext>
            </a:extLst>
          </p:cNvPr>
          <p:cNvSpPr txBox="1">
            <a:spLocks/>
          </p:cNvSpPr>
          <p:nvPr/>
        </p:nvSpPr>
        <p:spPr>
          <a:xfrm>
            <a:off x="2944800" y="2480547"/>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04</a:t>
            </a:r>
          </a:p>
        </p:txBody>
      </p:sp>
      <p:sp>
        <p:nvSpPr>
          <p:cNvPr id="36" name="Google Shape;1468;p37">
            <a:extLst>
              <a:ext uri="{FF2B5EF4-FFF2-40B4-BE49-F238E27FC236}">
                <a16:creationId xmlns:a16="http://schemas.microsoft.com/office/drawing/2014/main" id="{F85CA11C-A970-29EE-9A20-5FB595D565CD}"/>
              </a:ext>
            </a:extLst>
          </p:cNvPr>
          <p:cNvSpPr txBox="1">
            <a:spLocks/>
          </p:cNvSpPr>
          <p:nvPr/>
        </p:nvSpPr>
        <p:spPr>
          <a:xfrm>
            <a:off x="3495150" y="3097752"/>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Khởi tạo Stream</a:t>
            </a:r>
          </a:p>
        </p:txBody>
      </p:sp>
      <p:sp>
        <p:nvSpPr>
          <p:cNvPr id="37" name="Google Shape;1473;p37">
            <a:extLst>
              <a:ext uri="{FF2B5EF4-FFF2-40B4-BE49-F238E27FC236}">
                <a16:creationId xmlns:a16="http://schemas.microsoft.com/office/drawing/2014/main" id="{02A2381E-CBAE-A327-8751-963039308099}"/>
              </a:ext>
            </a:extLst>
          </p:cNvPr>
          <p:cNvSpPr txBox="1">
            <a:spLocks/>
          </p:cNvSpPr>
          <p:nvPr/>
        </p:nvSpPr>
        <p:spPr>
          <a:xfrm>
            <a:off x="2944800" y="2913330"/>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05</a:t>
            </a:r>
          </a:p>
        </p:txBody>
      </p:sp>
      <p:sp>
        <p:nvSpPr>
          <p:cNvPr id="38" name="Google Shape;1468;p37">
            <a:extLst>
              <a:ext uri="{FF2B5EF4-FFF2-40B4-BE49-F238E27FC236}">
                <a16:creationId xmlns:a16="http://schemas.microsoft.com/office/drawing/2014/main" id="{A7FA5189-16A2-29A1-FD8A-3376DD0DC154}"/>
              </a:ext>
            </a:extLst>
          </p:cNvPr>
          <p:cNvSpPr txBox="1">
            <a:spLocks/>
          </p:cNvSpPr>
          <p:nvPr/>
        </p:nvSpPr>
        <p:spPr>
          <a:xfrm>
            <a:off x="3469800" y="3524910"/>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Các phương thức</a:t>
            </a:r>
          </a:p>
        </p:txBody>
      </p:sp>
      <p:sp>
        <p:nvSpPr>
          <p:cNvPr id="39" name="Google Shape;1473;p37">
            <a:extLst>
              <a:ext uri="{FF2B5EF4-FFF2-40B4-BE49-F238E27FC236}">
                <a16:creationId xmlns:a16="http://schemas.microsoft.com/office/drawing/2014/main" id="{6A3D8739-D40E-3D1A-3AF1-C2A544FC2BD7}"/>
              </a:ext>
            </a:extLst>
          </p:cNvPr>
          <p:cNvSpPr txBox="1">
            <a:spLocks/>
          </p:cNvSpPr>
          <p:nvPr/>
        </p:nvSpPr>
        <p:spPr>
          <a:xfrm>
            <a:off x="2941050" y="334098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06</a:t>
            </a:r>
          </a:p>
        </p:txBody>
      </p:sp>
      <p:sp>
        <p:nvSpPr>
          <p:cNvPr id="40" name="Google Shape;1468;p37">
            <a:extLst>
              <a:ext uri="{FF2B5EF4-FFF2-40B4-BE49-F238E27FC236}">
                <a16:creationId xmlns:a16="http://schemas.microsoft.com/office/drawing/2014/main" id="{041AAFE4-6B4A-CE09-4A2A-D4EB35583849}"/>
              </a:ext>
            </a:extLst>
          </p:cNvPr>
          <p:cNvSpPr txBox="1">
            <a:spLocks/>
          </p:cNvSpPr>
          <p:nvPr/>
        </p:nvSpPr>
        <p:spPr>
          <a:xfrm>
            <a:off x="3466350" y="3948370"/>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Parallel Stream</a:t>
            </a:r>
          </a:p>
        </p:txBody>
      </p:sp>
      <p:sp>
        <p:nvSpPr>
          <p:cNvPr id="41" name="Google Shape;1473;p37">
            <a:extLst>
              <a:ext uri="{FF2B5EF4-FFF2-40B4-BE49-F238E27FC236}">
                <a16:creationId xmlns:a16="http://schemas.microsoft.com/office/drawing/2014/main" id="{F794BF44-012D-3B43-6036-27645149DA63}"/>
              </a:ext>
            </a:extLst>
          </p:cNvPr>
          <p:cNvSpPr txBox="1">
            <a:spLocks/>
          </p:cNvSpPr>
          <p:nvPr/>
        </p:nvSpPr>
        <p:spPr>
          <a:xfrm>
            <a:off x="2937600" y="376444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07</a:t>
            </a:r>
          </a:p>
        </p:txBody>
      </p:sp>
      <p:sp>
        <p:nvSpPr>
          <p:cNvPr id="42" name="Google Shape;1468;p37">
            <a:extLst>
              <a:ext uri="{FF2B5EF4-FFF2-40B4-BE49-F238E27FC236}">
                <a16:creationId xmlns:a16="http://schemas.microsoft.com/office/drawing/2014/main" id="{BFA09775-D67F-6967-CDF8-A7639BC0A3F9}"/>
              </a:ext>
            </a:extLst>
          </p:cNvPr>
          <p:cNvSpPr txBox="1">
            <a:spLocks/>
          </p:cNvSpPr>
          <p:nvPr/>
        </p:nvSpPr>
        <p:spPr>
          <a:xfrm>
            <a:off x="3466350" y="4366245"/>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Tổng kết</a:t>
            </a:r>
          </a:p>
        </p:txBody>
      </p:sp>
      <p:sp>
        <p:nvSpPr>
          <p:cNvPr id="43" name="Google Shape;1473;p37">
            <a:extLst>
              <a:ext uri="{FF2B5EF4-FFF2-40B4-BE49-F238E27FC236}">
                <a16:creationId xmlns:a16="http://schemas.microsoft.com/office/drawing/2014/main" id="{39D76D4C-8B91-54FC-DE31-FD46491DE3C4}"/>
              </a:ext>
            </a:extLst>
          </p:cNvPr>
          <p:cNvSpPr txBox="1">
            <a:spLocks/>
          </p:cNvSpPr>
          <p:nvPr/>
        </p:nvSpPr>
        <p:spPr>
          <a:xfrm>
            <a:off x="2937600" y="4182321"/>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08</a:t>
            </a:r>
          </a:p>
        </p:txBody>
      </p:sp>
      <p:sp>
        <p:nvSpPr>
          <p:cNvPr id="44" name="Google Shape;1468;p37">
            <a:extLst>
              <a:ext uri="{FF2B5EF4-FFF2-40B4-BE49-F238E27FC236}">
                <a16:creationId xmlns:a16="http://schemas.microsoft.com/office/drawing/2014/main" id="{1345C7ED-EDAA-576B-84A8-081F4938C0FB}"/>
              </a:ext>
            </a:extLst>
          </p:cNvPr>
          <p:cNvSpPr txBox="1">
            <a:spLocks/>
          </p:cNvSpPr>
          <p:nvPr/>
        </p:nvSpPr>
        <p:spPr>
          <a:xfrm>
            <a:off x="3495150" y="2211513"/>
            <a:ext cx="3233700" cy="402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urce Code Pr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2400"/>
              <a:buFont typeface="Source Code Pro"/>
              <a:buNone/>
              <a:defRPr sz="2400" b="1" i="0" u="none" strike="noStrike" cap="none">
                <a:solidFill>
                  <a:schemeClr val="dk1"/>
                </a:solidFill>
                <a:latin typeface="Source Code Pro"/>
                <a:ea typeface="Source Code Pro"/>
                <a:cs typeface="Source Code Pro"/>
                <a:sym typeface="Source Code Pro"/>
              </a:defRPr>
            </a:lvl9pPr>
          </a:lstStyle>
          <a:p>
            <a:pPr marL="0" indent="0"/>
            <a:r>
              <a:rPr lang="en-US">
                <a:latin typeface="Roboto" panose="02000000000000000000" pitchFamily="2" charset="0"/>
                <a:ea typeface="Roboto" panose="02000000000000000000" pitchFamily="2" charset="0"/>
              </a:rPr>
              <a:t>Stream vs Collection</a:t>
            </a:r>
          </a:p>
        </p:txBody>
      </p:sp>
      <p:sp>
        <p:nvSpPr>
          <p:cNvPr id="45" name="Google Shape;1473;p37">
            <a:extLst>
              <a:ext uri="{FF2B5EF4-FFF2-40B4-BE49-F238E27FC236}">
                <a16:creationId xmlns:a16="http://schemas.microsoft.com/office/drawing/2014/main" id="{90777B11-A005-8F77-4FB0-397DD1AD85DF}"/>
              </a:ext>
            </a:extLst>
          </p:cNvPr>
          <p:cNvSpPr txBox="1">
            <a:spLocks/>
          </p:cNvSpPr>
          <p:nvPr/>
        </p:nvSpPr>
        <p:spPr>
          <a:xfrm>
            <a:off x="2944800" y="2027589"/>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a:latin typeface="Roboto" panose="02000000000000000000" pitchFamily="2" charset="0"/>
                <a:ea typeface="Roboto" panose="02000000000000000000" pitchFamily="2" charset="0"/>
              </a:rPr>
              <a:t>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8481" y="2425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Reducing</a:t>
            </a:r>
          </a:p>
        </p:txBody>
      </p:sp>
      <p:sp>
        <p:nvSpPr>
          <p:cNvPr id="4" name="Google Shape;2230;p63">
            <a:extLst>
              <a:ext uri="{FF2B5EF4-FFF2-40B4-BE49-F238E27FC236}">
                <a16:creationId xmlns:a16="http://schemas.microsoft.com/office/drawing/2014/main" id="{5484604B-973D-D416-57E6-2957383EEB57}"/>
              </a:ext>
            </a:extLst>
          </p:cNvPr>
          <p:cNvSpPr txBox="1"/>
          <p:nvPr/>
        </p:nvSpPr>
        <p:spPr>
          <a:xfrm>
            <a:off x="272177" y="777621"/>
            <a:ext cx="8871823" cy="467891"/>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reduce() </a:t>
            </a:r>
            <a:r>
              <a:rPr lang="en-US" sz="1600" b="1">
                <a:solidFill>
                  <a:schemeClr val="dk1"/>
                </a:solidFill>
                <a:latin typeface="Roboto" panose="02000000000000000000" pitchFamily="2" charset="0"/>
                <a:ea typeface="Roboto" panose="02000000000000000000" pitchFamily="2" charset="0"/>
                <a:cs typeface="IBM Plex Mono"/>
                <a:sym typeface="IBM Plex Mono"/>
              </a:rPr>
              <a:t>dùng </a:t>
            </a:r>
            <a:r>
              <a:rPr lang="vi-VN" sz="1600" b="1">
                <a:solidFill>
                  <a:schemeClr val="dk1"/>
                </a:solidFill>
                <a:latin typeface="Roboto" panose="02000000000000000000" pitchFamily="2" charset="0"/>
                <a:ea typeface="Roboto" panose="02000000000000000000" pitchFamily="2" charset="0"/>
                <a:cs typeface="IBM Plex Mono"/>
                <a:sym typeface="IBM Plex Mono"/>
              </a:rPr>
              <a:t>để mô tả các hành động lặp lại tương tự nhau trên mỗi phần tử của tập dữ liệu</a:t>
            </a:r>
          </a:p>
        </p:txBody>
      </p:sp>
      <p:pic>
        <p:nvPicPr>
          <p:cNvPr id="5" name="Picture 4">
            <a:extLst>
              <a:ext uri="{FF2B5EF4-FFF2-40B4-BE49-F238E27FC236}">
                <a16:creationId xmlns:a16="http://schemas.microsoft.com/office/drawing/2014/main" id="{2E473DE6-D205-5DE8-CA12-AF0BF6E9C562}"/>
              </a:ext>
            </a:extLst>
          </p:cNvPr>
          <p:cNvPicPr>
            <a:picLocks noChangeAspect="1"/>
          </p:cNvPicPr>
          <p:nvPr/>
        </p:nvPicPr>
        <p:blipFill>
          <a:blip r:embed="rId3"/>
          <a:stretch>
            <a:fillRect/>
          </a:stretch>
        </p:blipFill>
        <p:spPr>
          <a:xfrm>
            <a:off x="352224" y="1245512"/>
            <a:ext cx="7044093" cy="618808"/>
          </a:xfrm>
          <a:prstGeom prst="rect">
            <a:avLst/>
          </a:prstGeom>
        </p:spPr>
      </p:pic>
    </p:spTree>
    <p:extLst>
      <p:ext uri="{BB962C8B-B14F-4D97-AF65-F5344CB8AC3E}">
        <p14:creationId xmlns:p14="http://schemas.microsoft.com/office/powerpoint/2010/main" val="39526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8481" y="2425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Các phương thức - Mapping</a:t>
            </a:r>
          </a:p>
        </p:txBody>
      </p:sp>
      <p:sp>
        <p:nvSpPr>
          <p:cNvPr id="2" name="Google Shape;2230;p63">
            <a:extLst>
              <a:ext uri="{FF2B5EF4-FFF2-40B4-BE49-F238E27FC236}">
                <a16:creationId xmlns:a16="http://schemas.microsoft.com/office/drawing/2014/main" id="{433DA987-91FE-634C-13DD-5ED39A66669D}"/>
              </a:ext>
            </a:extLst>
          </p:cNvPr>
          <p:cNvSpPr txBox="1"/>
          <p:nvPr/>
        </p:nvSpPr>
        <p:spPr>
          <a:xfrm>
            <a:off x="272177" y="644368"/>
            <a:ext cx="8871823" cy="412535"/>
          </a:xfrm>
          <a:prstGeom prst="rect">
            <a:avLst/>
          </a:prstGeom>
          <a:noFill/>
          <a:ln>
            <a:noFill/>
          </a:ln>
        </p:spPr>
        <p:txBody>
          <a:bodyPr spcFirstLastPara="1" wrap="square" lIns="91425" tIns="91425" rIns="91425" bIns="91425" anchor="ctr" anchorCtr="0">
            <a:noAutofit/>
          </a:bodyPr>
          <a:lstStyle/>
          <a:p>
            <a:pPr lvl="0">
              <a:lnSpc>
                <a:spcPct val="115000"/>
              </a:lnSpc>
            </a:pPr>
            <a:r>
              <a:rPr lang="en-US" sz="1600" b="1">
                <a:solidFill>
                  <a:schemeClr val="dk1"/>
                </a:solidFill>
                <a:latin typeface="Roboto" panose="02000000000000000000" pitchFamily="2" charset="0"/>
                <a:ea typeface="Roboto" panose="02000000000000000000" pitchFamily="2" charset="0"/>
                <a:cs typeface="IBM Plex Mono"/>
                <a:sym typeface="IBM Plex Mono"/>
              </a:rPr>
              <a:t>map() tạo ra các giá trị mới từ dữ liệu hiện có</a:t>
            </a:r>
          </a:p>
        </p:txBody>
      </p:sp>
      <p:sp>
        <p:nvSpPr>
          <p:cNvPr id="3" name="Google Shape;2230;p63">
            <a:extLst>
              <a:ext uri="{FF2B5EF4-FFF2-40B4-BE49-F238E27FC236}">
                <a16:creationId xmlns:a16="http://schemas.microsoft.com/office/drawing/2014/main" id="{B9168184-8916-2D96-4658-854123575764}"/>
              </a:ext>
            </a:extLst>
          </p:cNvPr>
          <p:cNvSpPr txBox="1"/>
          <p:nvPr/>
        </p:nvSpPr>
        <p:spPr>
          <a:xfrm>
            <a:off x="272177" y="1787061"/>
            <a:ext cx="9007912" cy="373389"/>
          </a:xfrm>
          <a:prstGeom prst="rect">
            <a:avLst/>
          </a:prstGeom>
          <a:noFill/>
          <a:ln>
            <a:noFill/>
          </a:ln>
        </p:spPr>
        <p:txBody>
          <a:bodyPr spcFirstLastPara="1" wrap="square" lIns="91425" tIns="91425" rIns="91425" bIns="91425" anchor="ctr" anchorCtr="0">
            <a:noAutofit/>
          </a:bodyPr>
          <a:lstStyle/>
          <a:p>
            <a:pPr lvl="0">
              <a:lnSpc>
                <a:spcPct val="115000"/>
              </a:lnSpc>
            </a:pPr>
            <a:r>
              <a:rPr lang="vi-VN" sz="1600" b="1">
                <a:solidFill>
                  <a:schemeClr val="dk1"/>
                </a:solidFill>
                <a:latin typeface="Roboto" panose="02000000000000000000" pitchFamily="2" charset="0"/>
                <a:ea typeface="Roboto" panose="02000000000000000000" pitchFamily="2" charset="0"/>
                <a:cs typeface="IBM Plex Mono"/>
                <a:sym typeface="IBM Plex Mono"/>
              </a:rPr>
              <a:t>flatMap() sử dụng để giải nén một Stream của Stream thành một Stream duy nhất. </a:t>
            </a:r>
            <a:endParaRPr lang="en-US" sz="1600" b="1">
              <a:solidFill>
                <a:schemeClr val="dk1"/>
              </a:solidFill>
              <a:latin typeface="Roboto" panose="02000000000000000000" pitchFamily="2" charset="0"/>
              <a:ea typeface="Roboto" panose="02000000000000000000" pitchFamily="2" charset="0"/>
              <a:cs typeface="IBM Plex Mono"/>
              <a:sym typeface="IBM Plex Mono"/>
            </a:endParaRPr>
          </a:p>
        </p:txBody>
      </p:sp>
      <p:pic>
        <p:nvPicPr>
          <p:cNvPr id="6" name="Picture 5">
            <a:extLst>
              <a:ext uri="{FF2B5EF4-FFF2-40B4-BE49-F238E27FC236}">
                <a16:creationId xmlns:a16="http://schemas.microsoft.com/office/drawing/2014/main" id="{2CE54477-B64D-2381-F0F6-62A3E98AD14F}"/>
              </a:ext>
            </a:extLst>
          </p:cNvPr>
          <p:cNvPicPr>
            <a:picLocks noChangeAspect="1"/>
          </p:cNvPicPr>
          <p:nvPr/>
        </p:nvPicPr>
        <p:blipFill>
          <a:blip r:embed="rId3"/>
          <a:stretch>
            <a:fillRect/>
          </a:stretch>
        </p:blipFill>
        <p:spPr>
          <a:xfrm>
            <a:off x="272177" y="1083971"/>
            <a:ext cx="7379007" cy="545631"/>
          </a:xfrm>
          <a:prstGeom prst="rect">
            <a:avLst/>
          </a:prstGeom>
        </p:spPr>
      </p:pic>
      <p:pic>
        <p:nvPicPr>
          <p:cNvPr id="7" name="Picture 6">
            <a:extLst>
              <a:ext uri="{FF2B5EF4-FFF2-40B4-BE49-F238E27FC236}">
                <a16:creationId xmlns:a16="http://schemas.microsoft.com/office/drawing/2014/main" id="{EF762AF5-467D-0F17-984C-787B5C46CE2A}"/>
              </a:ext>
            </a:extLst>
          </p:cNvPr>
          <p:cNvPicPr>
            <a:picLocks noChangeAspect="1"/>
          </p:cNvPicPr>
          <p:nvPr/>
        </p:nvPicPr>
        <p:blipFill>
          <a:blip r:embed="rId4"/>
          <a:stretch>
            <a:fillRect/>
          </a:stretch>
        </p:blipFill>
        <p:spPr>
          <a:xfrm>
            <a:off x="272177" y="2218752"/>
            <a:ext cx="3474412" cy="1147609"/>
          </a:xfrm>
          <a:prstGeom prst="rect">
            <a:avLst/>
          </a:prstGeom>
        </p:spPr>
      </p:pic>
      <p:pic>
        <p:nvPicPr>
          <p:cNvPr id="8" name="Picture 7">
            <a:extLst>
              <a:ext uri="{FF2B5EF4-FFF2-40B4-BE49-F238E27FC236}">
                <a16:creationId xmlns:a16="http://schemas.microsoft.com/office/drawing/2014/main" id="{636872C3-5E4D-89C2-E99B-C402933E9269}"/>
              </a:ext>
            </a:extLst>
          </p:cNvPr>
          <p:cNvPicPr>
            <a:picLocks noChangeAspect="1"/>
          </p:cNvPicPr>
          <p:nvPr/>
        </p:nvPicPr>
        <p:blipFill>
          <a:blip r:embed="rId5"/>
          <a:stretch>
            <a:fillRect/>
          </a:stretch>
        </p:blipFill>
        <p:spPr>
          <a:xfrm>
            <a:off x="3746589" y="3366361"/>
            <a:ext cx="3539114" cy="1225078"/>
          </a:xfrm>
          <a:prstGeom prst="rect">
            <a:avLst/>
          </a:prstGeom>
        </p:spPr>
      </p:pic>
      <p:sp>
        <p:nvSpPr>
          <p:cNvPr id="9" name="Arrow: Bent-Up 8">
            <a:extLst>
              <a:ext uri="{FF2B5EF4-FFF2-40B4-BE49-F238E27FC236}">
                <a16:creationId xmlns:a16="http://schemas.microsoft.com/office/drawing/2014/main" id="{62751BCE-5DAC-D694-05EB-1BC6B36AFD6B}"/>
              </a:ext>
            </a:extLst>
          </p:cNvPr>
          <p:cNvSpPr/>
          <p:nvPr/>
        </p:nvSpPr>
        <p:spPr>
          <a:xfrm rot="5400000">
            <a:off x="2850251" y="3607924"/>
            <a:ext cx="518785" cy="74195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0426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8481" y="2425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Demo – Numeric Stream</a:t>
            </a:r>
          </a:p>
        </p:txBody>
      </p:sp>
      <p:sp>
        <p:nvSpPr>
          <p:cNvPr id="4" name="Google Shape;1816;p53">
            <a:extLst>
              <a:ext uri="{FF2B5EF4-FFF2-40B4-BE49-F238E27FC236}">
                <a16:creationId xmlns:a16="http://schemas.microsoft.com/office/drawing/2014/main" id="{3237ACD8-E7F8-EC7E-C2ED-938D369CD9BF}"/>
              </a:ext>
            </a:extLst>
          </p:cNvPr>
          <p:cNvSpPr txBox="1">
            <a:spLocks noGrp="1"/>
          </p:cNvSpPr>
          <p:nvPr>
            <p:ph type="title"/>
          </p:nvPr>
        </p:nvSpPr>
        <p:spPr>
          <a:xfrm>
            <a:off x="668381" y="652070"/>
            <a:ext cx="7704000" cy="3893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panose="02000000000000000000" pitchFamily="2" charset="0"/>
                <a:ea typeface="Roboto" panose="02000000000000000000" pitchFamily="2" charset="0"/>
              </a:rPr>
              <a:t>Cung cấp công cụ làm việc với các chuỗi dạng số</a:t>
            </a:r>
            <a:endParaRPr sz="1600" dirty="0">
              <a:latin typeface="Roboto" panose="02000000000000000000" pitchFamily="2" charset="0"/>
              <a:ea typeface="Roboto" panose="02000000000000000000" pitchFamily="2" charset="0"/>
            </a:endParaRPr>
          </a:p>
        </p:txBody>
      </p:sp>
      <p:sp>
        <p:nvSpPr>
          <p:cNvPr id="5" name="Google Shape;1817;p53">
            <a:extLst>
              <a:ext uri="{FF2B5EF4-FFF2-40B4-BE49-F238E27FC236}">
                <a16:creationId xmlns:a16="http://schemas.microsoft.com/office/drawing/2014/main" id="{ADC13D75-73DC-69B5-A355-8D7C0AD12E30}"/>
              </a:ext>
            </a:extLst>
          </p:cNvPr>
          <p:cNvSpPr txBox="1">
            <a:spLocks/>
          </p:cNvSpPr>
          <p:nvPr/>
        </p:nvSpPr>
        <p:spPr>
          <a:xfrm>
            <a:off x="870860" y="3657289"/>
            <a:ext cx="1981800" cy="40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Double</a:t>
            </a:r>
            <a:endParaRPr lang="en-US" b="1" dirty="0"/>
          </a:p>
        </p:txBody>
      </p:sp>
      <p:sp>
        <p:nvSpPr>
          <p:cNvPr id="10" name="Google Shape;1821;p53">
            <a:extLst>
              <a:ext uri="{FF2B5EF4-FFF2-40B4-BE49-F238E27FC236}">
                <a16:creationId xmlns:a16="http://schemas.microsoft.com/office/drawing/2014/main" id="{9154D8B9-9BFB-47BF-6E08-10300CDB6272}"/>
              </a:ext>
            </a:extLst>
          </p:cNvPr>
          <p:cNvSpPr txBox="1">
            <a:spLocks/>
          </p:cNvSpPr>
          <p:nvPr/>
        </p:nvSpPr>
        <p:spPr>
          <a:xfrm>
            <a:off x="771619" y="1041379"/>
            <a:ext cx="1981800" cy="40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Int</a:t>
            </a:r>
            <a:endParaRPr lang="en-US" b="1" dirty="0"/>
          </a:p>
        </p:txBody>
      </p:sp>
      <p:sp>
        <p:nvSpPr>
          <p:cNvPr id="11" name="Google Shape;1822;p53">
            <a:extLst>
              <a:ext uri="{FF2B5EF4-FFF2-40B4-BE49-F238E27FC236}">
                <a16:creationId xmlns:a16="http://schemas.microsoft.com/office/drawing/2014/main" id="{BCEEEE9C-0C14-0B03-E009-43CF51101175}"/>
              </a:ext>
            </a:extLst>
          </p:cNvPr>
          <p:cNvSpPr txBox="1">
            <a:spLocks/>
          </p:cNvSpPr>
          <p:nvPr/>
        </p:nvSpPr>
        <p:spPr>
          <a:xfrm>
            <a:off x="844579" y="2310325"/>
            <a:ext cx="1981800" cy="40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Long</a:t>
            </a:r>
            <a:endParaRPr lang="en-US" b="1" dirty="0"/>
          </a:p>
        </p:txBody>
      </p:sp>
      <p:pic>
        <p:nvPicPr>
          <p:cNvPr id="38" name="Picture 37">
            <a:extLst>
              <a:ext uri="{FF2B5EF4-FFF2-40B4-BE49-F238E27FC236}">
                <a16:creationId xmlns:a16="http://schemas.microsoft.com/office/drawing/2014/main" id="{042FCDDE-806B-82D9-5594-9DB1EF6AFF99}"/>
              </a:ext>
            </a:extLst>
          </p:cNvPr>
          <p:cNvPicPr>
            <a:picLocks noChangeAspect="1"/>
          </p:cNvPicPr>
          <p:nvPr/>
        </p:nvPicPr>
        <p:blipFill>
          <a:blip r:embed="rId3"/>
          <a:stretch>
            <a:fillRect/>
          </a:stretch>
        </p:blipFill>
        <p:spPr>
          <a:xfrm>
            <a:off x="870860" y="1393330"/>
            <a:ext cx="5546417" cy="451769"/>
          </a:xfrm>
          <a:prstGeom prst="rect">
            <a:avLst/>
          </a:prstGeom>
        </p:spPr>
      </p:pic>
      <p:pic>
        <p:nvPicPr>
          <p:cNvPr id="39" name="Picture 38">
            <a:extLst>
              <a:ext uri="{FF2B5EF4-FFF2-40B4-BE49-F238E27FC236}">
                <a16:creationId xmlns:a16="http://schemas.microsoft.com/office/drawing/2014/main" id="{65F039CC-89EB-BBE3-28FD-B42183A08539}"/>
              </a:ext>
            </a:extLst>
          </p:cNvPr>
          <p:cNvPicPr>
            <a:picLocks noChangeAspect="1"/>
          </p:cNvPicPr>
          <p:nvPr/>
        </p:nvPicPr>
        <p:blipFill>
          <a:blip r:embed="rId4"/>
          <a:stretch>
            <a:fillRect/>
          </a:stretch>
        </p:blipFill>
        <p:spPr>
          <a:xfrm>
            <a:off x="914404" y="2666549"/>
            <a:ext cx="5502873" cy="424554"/>
          </a:xfrm>
          <a:prstGeom prst="rect">
            <a:avLst/>
          </a:prstGeom>
        </p:spPr>
      </p:pic>
      <p:pic>
        <p:nvPicPr>
          <p:cNvPr id="40" name="Picture 39">
            <a:extLst>
              <a:ext uri="{FF2B5EF4-FFF2-40B4-BE49-F238E27FC236}">
                <a16:creationId xmlns:a16="http://schemas.microsoft.com/office/drawing/2014/main" id="{C29AF774-5718-E816-694E-3D29B8702C67}"/>
              </a:ext>
            </a:extLst>
          </p:cNvPr>
          <p:cNvPicPr>
            <a:picLocks noChangeAspect="1"/>
          </p:cNvPicPr>
          <p:nvPr/>
        </p:nvPicPr>
        <p:blipFill>
          <a:blip r:embed="rId5"/>
          <a:stretch>
            <a:fillRect/>
          </a:stretch>
        </p:blipFill>
        <p:spPr>
          <a:xfrm>
            <a:off x="844579" y="1972779"/>
            <a:ext cx="2318718" cy="277593"/>
          </a:xfrm>
          <a:prstGeom prst="rect">
            <a:avLst/>
          </a:prstGeom>
        </p:spPr>
      </p:pic>
      <p:pic>
        <p:nvPicPr>
          <p:cNvPr id="41" name="Picture 40">
            <a:extLst>
              <a:ext uri="{FF2B5EF4-FFF2-40B4-BE49-F238E27FC236}">
                <a16:creationId xmlns:a16="http://schemas.microsoft.com/office/drawing/2014/main" id="{08F8855B-0280-23C9-0EF7-B9B2C55E1B30}"/>
              </a:ext>
            </a:extLst>
          </p:cNvPr>
          <p:cNvPicPr>
            <a:picLocks noChangeAspect="1"/>
          </p:cNvPicPr>
          <p:nvPr/>
        </p:nvPicPr>
        <p:blipFill>
          <a:blip r:embed="rId5"/>
          <a:stretch>
            <a:fillRect/>
          </a:stretch>
        </p:blipFill>
        <p:spPr>
          <a:xfrm>
            <a:off x="870860" y="3248225"/>
            <a:ext cx="2318718" cy="277593"/>
          </a:xfrm>
          <a:prstGeom prst="rect">
            <a:avLst/>
          </a:prstGeom>
        </p:spPr>
      </p:pic>
      <p:pic>
        <p:nvPicPr>
          <p:cNvPr id="42" name="Picture 41">
            <a:extLst>
              <a:ext uri="{FF2B5EF4-FFF2-40B4-BE49-F238E27FC236}">
                <a16:creationId xmlns:a16="http://schemas.microsoft.com/office/drawing/2014/main" id="{5275D1C6-0257-0EEC-6B06-9CF21CD89392}"/>
              </a:ext>
            </a:extLst>
          </p:cNvPr>
          <p:cNvPicPr>
            <a:picLocks noChangeAspect="1"/>
          </p:cNvPicPr>
          <p:nvPr/>
        </p:nvPicPr>
        <p:blipFill>
          <a:blip r:embed="rId6"/>
          <a:stretch>
            <a:fillRect/>
          </a:stretch>
        </p:blipFill>
        <p:spPr>
          <a:xfrm>
            <a:off x="870860" y="4487975"/>
            <a:ext cx="3663139" cy="234049"/>
          </a:xfrm>
          <a:prstGeom prst="rect">
            <a:avLst/>
          </a:prstGeom>
        </p:spPr>
      </p:pic>
      <p:pic>
        <p:nvPicPr>
          <p:cNvPr id="43" name="Picture 42">
            <a:extLst>
              <a:ext uri="{FF2B5EF4-FFF2-40B4-BE49-F238E27FC236}">
                <a16:creationId xmlns:a16="http://schemas.microsoft.com/office/drawing/2014/main" id="{3D7D30D8-30FF-EBFD-31AF-94688BE393D7}"/>
              </a:ext>
            </a:extLst>
          </p:cNvPr>
          <p:cNvPicPr>
            <a:picLocks noChangeAspect="1"/>
          </p:cNvPicPr>
          <p:nvPr/>
        </p:nvPicPr>
        <p:blipFill>
          <a:blip r:embed="rId7"/>
          <a:stretch>
            <a:fillRect/>
          </a:stretch>
        </p:blipFill>
        <p:spPr>
          <a:xfrm>
            <a:off x="876684" y="3989868"/>
            <a:ext cx="5415785" cy="391896"/>
          </a:xfrm>
          <a:prstGeom prst="rect">
            <a:avLst/>
          </a:prstGeom>
        </p:spPr>
      </p:pic>
    </p:spTree>
    <p:extLst>
      <p:ext uri="{BB962C8B-B14F-4D97-AF65-F5344CB8AC3E}">
        <p14:creationId xmlns:p14="http://schemas.microsoft.com/office/powerpoint/2010/main" val="2652311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8481" y="2425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Demo – Numeric Stream</a:t>
            </a:r>
          </a:p>
        </p:txBody>
      </p:sp>
      <p:sp>
        <p:nvSpPr>
          <p:cNvPr id="6" name="Google Shape;1883;p54">
            <a:extLst>
              <a:ext uri="{FF2B5EF4-FFF2-40B4-BE49-F238E27FC236}">
                <a16:creationId xmlns:a16="http://schemas.microsoft.com/office/drawing/2014/main" id="{C58008B3-B76A-86DC-BBF0-9153124EAEE6}"/>
              </a:ext>
            </a:extLst>
          </p:cNvPr>
          <p:cNvSpPr txBox="1">
            <a:spLocks/>
          </p:cNvSpPr>
          <p:nvPr/>
        </p:nvSpPr>
        <p:spPr>
          <a:xfrm>
            <a:off x="5722499" y="2934981"/>
            <a:ext cx="2102100" cy="40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max()</a:t>
            </a:r>
            <a:endParaRPr lang="en-US" b="1" dirty="0"/>
          </a:p>
        </p:txBody>
      </p:sp>
      <p:sp>
        <p:nvSpPr>
          <p:cNvPr id="7" name="Google Shape;1884;p54">
            <a:extLst>
              <a:ext uri="{FF2B5EF4-FFF2-40B4-BE49-F238E27FC236}">
                <a16:creationId xmlns:a16="http://schemas.microsoft.com/office/drawing/2014/main" id="{77EE5609-7D5A-535C-0B5B-BC29C652C980}"/>
              </a:ext>
            </a:extLst>
          </p:cNvPr>
          <p:cNvSpPr txBox="1">
            <a:spLocks noGrp="1"/>
          </p:cNvSpPr>
          <p:nvPr>
            <p:ph type="title"/>
          </p:nvPr>
        </p:nvSpPr>
        <p:spPr>
          <a:xfrm>
            <a:off x="652049" y="719415"/>
            <a:ext cx="7704000" cy="314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panose="02000000000000000000" pitchFamily="2" charset="0"/>
                <a:ea typeface="Roboto" panose="02000000000000000000" pitchFamily="2" charset="0"/>
              </a:rPr>
              <a:t>Cung cấp các hàm tính toán </a:t>
            </a:r>
            <a:endParaRPr sz="1600" dirty="0">
              <a:latin typeface="Roboto" panose="02000000000000000000" pitchFamily="2" charset="0"/>
              <a:ea typeface="Roboto" panose="02000000000000000000" pitchFamily="2" charset="0"/>
            </a:endParaRPr>
          </a:p>
        </p:txBody>
      </p:sp>
      <p:sp>
        <p:nvSpPr>
          <p:cNvPr id="8" name="Google Shape;1885;p54">
            <a:extLst>
              <a:ext uri="{FF2B5EF4-FFF2-40B4-BE49-F238E27FC236}">
                <a16:creationId xmlns:a16="http://schemas.microsoft.com/office/drawing/2014/main" id="{F9DF7D35-CDC9-6B9F-CCC0-A3E3249A9486}"/>
              </a:ext>
            </a:extLst>
          </p:cNvPr>
          <p:cNvSpPr txBox="1">
            <a:spLocks/>
          </p:cNvSpPr>
          <p:nvPr/>
        </p:nvSpPr>
        <p:spPr>
          <a:xfrm>
            <a:off x="1704774" y="1108855"/>
            <a:ext cx="2102100" cy="40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sum()</a:t>
            </a:r>
            <a:endParaRPr lang="en-US" b="1" dirty="0"/>
          </a:p>
        </p:txBody>
      </p:sp>
      <p:sp>
        <p:nvSpPr>
          <p:cNvPr id="9" name="Google Shape;1886;p54">
            <a:extLst>
              <a:ext uri="{FF2B5EF4-FFF2-40B4-BE49-F238E27FC236}">
                <a16:creationId xmlns:a16="http://schemas.microsoft.com/office/drawing/2014/main" id="{837C703C-3C94-7F27-CEA5-33F8CE4863BB}"/>
              </a:ext>
            </a:extLst>
          </p:cNvPr>
          <p:cNvSpPr txBox="1">
            <a:spLocks/>
          </p:cNvSpPr>
          <p:nvPr/>
        </p:nvSpPr>
        <p:spPr>
          <a:xfrm>
            <a:off x="5423525" y="1146306"/>
            <a:ext cx="2102100" cy="40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average()</a:t>
            </a:r>
            <a:endParaRPr lang="en-US" b="1" dirty="0"/>
          </a:p>
        </p:txBody>
      </p:sp>
      <p:sp>
        <p:nvSpPr>
          <p:cNvPr id="12" name="Google Shape;1889;p54">
            <a:extLst>
              <a:ext uri="{FF2B5EF4-FFF2-40B4-BE49-F238E27FC236}">
                <a16:creationId xmlns:a16="http://schemas.microsoft.com/office/drawing/2014/main" id="{8A04BFD9-081E-E2DE-1B24-92B3A3A94AF9}"/>
              </a:ext>
            </a:extLst>
          </p:cNvPr>
          <p:cNvSpPr txBox="1">
            <a:spLocks/>
          </p:cNvSpPr>
          <p:nvPr/>
        </p:nvSpPr>
        <p:spPr>
          <a:xfrm>
            <a:off x="1704774" y="2934981"/>
            <a:ext cx="2102100" cy="40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min()</a:t>
            </a:r>
            <a:endParaRPr lang="en-US" b="1" dirty="0"/>
          </a:p>
        </p:txBody>
      </p:sp>
      <p:pic>
        <p:nvPicPr>
          <p:cNvPr id="13" name="Picture 12">
            <a:extLst>
              <a:ext uri="{FF2B5EF4-FFF2-40B4-BE49-F238E27FC236}">
                <a16:creationId xmlns:a16="http://schemas.microsoft.com/office/drawing/2014/main" id="{E22124E8-CDE5-740C-B52D-18BD33759240}"/>
              </a:ext>
            </a:extLst>
          </p:cNvPr>
          <p:cNvPicPr>
            <a:picLocks noChangeAspect="1"/>
          </p:cNvPicPr>
          <p:nvPr/>
        </p:nvPicPr>
        <p:blipFill>
          <a:blip r:embed="rId3"/>
          <a:stretch>
            <a:fillRect/>
          </a:stretch>
        </p:blipFill>
        <p:spPr>
          <a:xfrm>
            <a:off x="652049" y="1558768"/>
            <a:ext cx="3048080" cy="576958"/>
          </a:xfrm>
          <a:prstGeom prst="rect">
            <a:avLst/>
          </a:prstGeom>
        </p:spPr>
      </p:pic>
      <p:pic>
        <p:nvPicPr>
          <p:cNvPr id="14" name="Picture 13">
            <a:extLst>
              <a:ext uri="{FF2B5EF4-FFF2-40B4-BE49-F238E27FC236}">
                <a16:creationId xmlns:a16="http://schemas.microsoft.com/office/drawing/2014/main" id="{280745F9-2CE3-1F10-2857-851D26B25836}"/>
              </a:ext>
            </a:extLst>
          </p:cNvPr>
          <p:cNvPicPr>
            <a:picLocks noChangeAspect="1"/>
          </p:cNvPicPr>
          <p:nvPr/>
        </p:nvPicPr>
        <p:blipFill>
          <a:blip r:embed="rId4"/>
          <a:stretch>
            <a:fillRect/>
          </a:stretch>
        </p:blipFill>
        <p:spPr>
          <a:xfrm>
            <a:off x="904653" y="2191575"/>
            <a:ext cx="800121" cy="195948"/>
          </a:xfrm>
          <a:prstGeom prst="rect">
            <a:avLst/>
          </a:prstGeom>
        </p:spPr>
      </p:pic>
      <p:pic>
        <p:nvPicPr>
          <p:cNvPr id="15" name="Picture 14">
            <a:extLst>
              <a:ext uri="{FF2B5EF4-FFF2-40B4-BE49-F238E27FC236}">
                <a16:creationId xmlns:a16="http://schemas.microsoft.com/office/drawing/2014/main" id="{14C9FA84-74F9-960D-BD05-0B0058393581}"/>
              </a:ext>
            </a:extLst>
          </p:cNvPr>
          <p:cNvPicPr>
            <a:picLocks noChangeAspect="1"/>
          </p:cNvPicPr>
          <p:nvPr/>
        </p:nvPicPr>
        <p:blipFill>
          <a:blip r:embed="rId5"/>
          <a:stretch>
            <a:fillRect/>
          </a:stretch>
        </p:blipFill>
        <p:spPr>
          <a:xfrm>
            <a:off x="4362300" y="1558768"/>
            <a:ext cx="4822498" cy="462655"/>
          </a:xfrm>
          <a:prstGeom prst="rect">
            <a:avLst/>
          </a:prstGeom>
        </p:spPr>
      </p:pic>
      <p:pic>
        <p:nvPicPr>
          <p:cNvPr id="16" name="Picture 15">
            <a:extLst>
              <a:ext uri="{FF2B5EF4-FFF2-40B4-BE49-F238E27FC236}">
                <a16:creationId xmlns:a16="http://schemas.microsoft.com/office/drawing/2014/main" id="{3F157500-4F8D-42B8-5996-8301BB545117}"/>
              </a:ext>
            </a:extLst>
          </p:cNvPr>
          <p:cNvPicPr>
            <a:picLocks noChangeAspect="1"/>
          </p:cNvPicPr>
          <p:nvPr/>
        </p:nvPicPr>
        <p:blipFill>
          <a:blip r:embed="rId6"/>
          <a:stretch>
            <a:fillRect/>
          </a:stretch>
        </p:blipFill>
        <p:spPr>
          <a:xfrm>
            <a:off x="4362300" y="2028285"/>
            <a:ext cx="2307832" cy="163290"/>
          </a:xfrm>
          <a:prstGeom prst="rect">
            <a:avLst/>
          </a:prstGeom>
        </p:spPr>
      </p:pic>
      <p:pic>
        <p:nvPicPr>
          <p:cNvPr id="17" name="Picture 16">
            <a:extLst>
              <a:ext uri="{FF2B5EF4-FFF2-40B4-BE49-F238E27FC236}">
                <a16:creationId xmlns:a16="http://schemas.microsoft.com/office/drawing/2014/main" id="{E6CDB951-EA6A-18D7-2732-48298B77F439}"/>
              </a:ext>
            </a:extLst>
          </p:cNvPr>
          <p:cNvPicPr>
            <a:picLocks noChangeAspect="1"/>
          </p:cNvPicPr>
          <p:nvPr/>
        </p:nvPicPr>
        <p:blipFill>
          <a:blip r:embed="rId7"/>
          <a:stretch>
            <a:fillRect/>
          </a:stretch>
        </p:blipFill>
        <p:spPr>
          <a:xfrm>
            <a:off x="195821" y="3375978"/>
            <a:ext cx="4327185" cy="397339"/>
          </a:xfrm>
          <a:prstGeom prst="rect">
            <a:avLst/>
          </a:prstGeom>
        </p:spPr>
      </p:pic>
      <p:pic>
        <p:nvPicPr>
          <p:cNvPr id="18" name="Picture 17">
            <a:extLst>
              <a:ext uri="{FF2B5EF4-FFF2-40B4-BE49-F238E27FC236}">
                <a16:creationId xmlns:a16="http://schemas.microsoft.com/office/drawing/2014/main" id="{F0A781BA-2664-EA5C-B490-ADC8699A1AE4}"/>
              </a:ext>
            </a:extLst>
          </p:cNvPr>
          <p:cNvPicPr>
            <a:picLocks noChangeAspect="1"/>
          </p:cNvPicPr>
          <p:nvPr/>
        </p:nvPicPr>
        <p:blipFill>
          <a:blip r:embed="rId8"/>
          <a:stretch>
            <a:fillRect/>
          </a:stretch>
        </p:blipFill>
        <p:spPr>
          <a:xfrm>
            <a:off x="1220898" y="3880022"/>
            <a:ext cx="1534926" cy="217720"/>
          </a:xfrm>
          <a:prstGeom prst="rect">
            <a:avLst/>
          </a:prstGeom>
        </p:spPr>
      </p:pic>
      <p:pic>
        <p:nvPicPr>
          <p:cNvPr id="19" name="Picture 18">
            <a:extLst>
              <a:ext uri="{FF2B5EF4-FFF2-40B4-BE49-F238E27FC236}">
                <a16:creationId xmlns:a16="http://schemas.microsoft.com/office/drawing/2014/main" id="{0C1354C4-2012-AB7B-55F0-250B183D03CE}"/>
              </a:ext>
            </a:extLst>
          </p:cNvPr>
          <p:cNvPicPr>
            <a:picLocks noChangeAspect="1"/>
          </p:cNvPicPr>
          <p:nvPr/>
        </p:nvPicPr>
        <p:blipFill>
          <a:blip r:embed="rId9"/>
          <a:stretch>
            <a:fillRect/>
          </a:stretch>
        </p:blipFill>
        <p:spPr>
          <a:xfrm>
            <a:off x="4648386" y="3375978"/>
            <a:ext cx="4343514" cy="402782"/>
          </a:xfrm>
          <a:prstGeom prst="rect">
            <a:avLst/>
          </a:prstGeom>
        </p:spPr>
      </p:pic>
      <p:pic>
        <p:nvPicPr>
          <p:cNvPr id="21" name="Picture 20">
            <a:extLst>
              <a:ext uri="{FF2B5EF4-FFF2-40B4-BE49-F238E27FC236}">
                <a16:creationId xmlns:a16="http://schemas.microsoft.com/office/drawing/2014/main" id="{7E0CD6DD-C661-9083-955F-5BBC3E408338}"/>
              </a:ext>
            </a:extLst>
          </p:cNvPr>
          <p:cNvPicPr>
            <a:picLocks noChangeAspect="1"/>
          </p:cNvPicPr>
          <p:nvPr/>
        </p:nvPicPr>
        <p:blipFill>
          <a:blip r:embed="rId10"/>
          <a:stretch>
            <a:fillRect/>
          </a:stretch>
        </p:blipFill>
        <p:spPr>
          <a:xfrm>
            <a:off x="5343236" y="3862525"/>
            <a:ext cx="1622014" cy="206834"/>
          </a:xfrm>
          <a:prstGeom prst="rect">
            <a:avLst/>
          </a:prstGeom>
        </p:spPr>
      </p:pic>
    </p:spTree>
    <p:extLst>
      <p:ext uri="{BB962C8B-B14F-4D97-AF65-F5344CB8AC3E}">
        <p14:creationId xmlns:p14="http://schemas.microsoft.com/office/powerpoint/2010/main" val="197055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8481" y="2425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Demo – Numeric Stream</a:t>
            </a:r>
          </a:p>
        </p:txBody>
      </p:sp>
      <p:sp>
        <p:nvSpPr>
          <p:cNvPr id="4" name="Google Shape;1912;p56">
            <a:extLst>
              <a:ext uri="{FF2B5EF4-FFF2-40B4-BE49-F238E27FC236}">
                <a16:creationId xmlns:a16="http://schemas.microsoft.com/office/drawing/2014/main" id="{DD8C7216-C632-FAB3-8A19-94FC2FB82FF5}"/>
              </a:ext>
            </a:extLst>
          </p:cNvPr>
          <p:cNvSpPr txBox="1">
            <a:spLocks noGrp="1"/>
          </p:cNvSpPr>
          <p:nvPr>
            <p:ph type="title"/>
          </p:nvPr>
        </p:nvSpPr>
        <p:spPr>
          <a:xfrm>
            <a:off x="625712" y="693244"/>
            <a:ext cx="7704000" cy="4018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panose="02000000000000000000" pitchFamily="2" charset="0"/>
                <a:ea typeface="Roboto" panose="02000000000000000000" pitchFamily="2" charset="0"/>
              </a:rPr>
              <a:t>Ưu điểm </a:t>
            </a:r>
            <a:endParaRPr sz="1600" dirty="0">
              <a:latin typeface="Roboto" panose="02000000000000000000" pitchFamily="2" charset="0"/>
              <a:ea typeface="Roboto" panose="02000000000000000000" pitchFamily="2" charset="0"/>
            </a:endParaRPr>
          </a:p>
        </p:txBody>
      </p:sp>
      <p:sp>
        <p:nvSpPr>
          <p:cNvPr id="5" name="Google Shape;1913;p56">
            <a:extLst>
              <a:ext uri="{FF2B5EF4-FFF2-40B4-BE49-F238E27FC236}">
                <a16:creationId xmlns:a16="http://schemas.microsoft.com/office/drawing/2014/main" id="{5659DF28-79DD-394F-3637-78ECB6D92EDE}"/>
              </a:ext>
            </a:extLst>
          </p:cNvPr>
          <p:cNvSpPr txBox="1">
            <a:spLocks/>
          </p:cNvSpPr>
          <p:nvPr/>
        </p:nvSpPr>
        <p:spPr>
          <a:xfrm>
            <a:off x="1372311" y="1268080"/>
            <a:ext cx="3805406" cy="40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Triển khai nhanh gọn</a:t>
            </a:r>
            <a:endParaRPr lang="en-US" b="1" dirty="0"/>
          </a:p>
        </p:txBody>
      </p:sp>
      <p:sp>
        <p:nvSpPr>
          <p:cNvPr id="10" name="Google Shape;1921;p56">
            <a:extLst>
              <a:ext uri="{FF2B5EF4-FFF2-40B4-BE49-F238E27FC236}">
                <a16:creationId xmlns:a16="http://schemas.microsoft.com/office/drawing/2014/main" id="{B8936608-C005-11B2-5211-B482E9D1520A}"/>
              </a:ext>
            </a:extLst>
          </p:cNvPr>
          <p:cNvSpPr txBox="1">
            <a:spLocks/>
          </p:cNvSpPr>
          <p:nvPr/>
        </p:nvSpPr>
        <p:spPr>
          <a:xfrm>
            <a:off x="1294818" y="3006512"/>
            <a:ext cx="4546858" cy="40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a:t>Hiệu suất tốt hơn</a:t>
            </a:r>
            <a:endParaRPr lang="vi-VN" b="1" dirty="0"/>
          </a:p>
        </p:txBody>
      </p:sp>
      <p:grpSp>
        <p:nvGrpSpPr>
          <p:cNvPr id="11" name="Google Shape;1922;p56">
            <a:extLst>
              <a:ext uri="{FF2B5EF4-FFF2-40B4-BE49-F238E27FC236}">
                <a16:creationId xmlns:a16="http://schemas.microsoft.com/office/drawing/2014/main" id="{F24A1398-2827-BE9B-B7D6-8B72383B130D}"/>
              </a:ext>
            </a:extLst>
          </p:cNvPr>
          <p:cNvGrpSpPr/>
          <p:nvPr/>
        </p:nvGrpSpPr>
        <p:grpSpPr>
          <a:xfrm>
            <a:off x="838692" y="3020954"/>
            <a:ext cx="299492" cy="340983"/>
            <a:chOff x="742339" y="1436604"/>
            <a:chExt cx="418402" cy="476366"/>
          </a:xfrm>
        </p:grpSpPr>
        <p:sp>
          <p:nvSpPr>
            <p:cNvPr id="22" name="Google Shape;1923;p56">
              <a:extLst>
                <a:ext uri="{FF2B5EF4-FFF2-40B4-BE49-F238E27FC236}">
                  <a16:creationId xmlns:a16="http://schemas.microsoft.com/office/drawing/2014/main" id="{E981172C-6C2D-6CA3-A2B6-B036EBD39316}"/>
                </a:ext>
              </a:extLst>
            </p:cNvPr>
            <p:cNvSpPr/>
            <p:nvPr/>
          </p:nvSpPr>
          <p:spPr>
            <a:xfrm>
              <a:off x="836180" y="1697442"/>
              <a:ext cx="98615" cy="215528"/>
            </a:xfrm>
            <a:custGeom>
              <a:avLst/>
              <a:gdLst/>
              <a:ahLst/>
              <a:cxnLst/>
              <a:rect l="l" t="t" r="r" b="b"/>
              <a:pathLst>
                <a:path w="2603" h="5689" extrusionOk="0">
                  <a:moveTo>
                    <a:pt x="205" y="0"/>
                  </a:moveTo>
                  <a:cubicBezTo>
                    <a:pt x="168" y="0"/>
                    <a:pt x="130" y="12"/>
                    <a:pt x="98" y="36"/>
                  </a:cubicBezTo>
                  <a:cubicBezTo>
                    <a:pt x="17" y="96"/>
                    <a:pt x="0" y="209"/>
                    <a:pt x="61" y="290"/>
                  </a:cubicBezTo>
                  <a:lnTo>
                    <a:pt x="931" y="1459"/>
                  </a:lnTo>
                  <a:lnTo>
                    <a:pt x="931" y="4503"/>
                  </a:lnTo>
                  <a:cubicBezTo>
                    <a:pt x="931" y="4560"/>
                    <a:pt x="957" y="4613"/>
                    <a:pt x="1004" y="4649"/>
                  </a:cubicBezTo>
                  <a:lnTo>
                    <a:pt x="2310" y="5650"/>
                  </a:lnTo>
                  <a:cubicBezTo>
                    <a:pt x="2342" y="5675"/>
                    <a:pt x="2382" y="5689"/>
                    <a:pt x="2421" y="5689"/>
                  </a:cubicBezTo>
                  <a:cubicBezTo>
                    <a:pt x="2522" y="5689"/>
                    <a:pt x="2603" y="5607"/>
                    <a:pt x="2603" y="5507"/>
                  </a:cubicBezTo>
                  <a:lnTo>
                    <a:pt x="2603" y="4240"/>
                  </a:lnTo>
                  <a:cubicBezTo>
                    <a:pt x="2602" y="4141"/>
                    <a:pt x="2522" y="4060"/>
                    <a:pt x="2423" y="4060"/>
                  </a:cubicBezTo>
                  <a:cubicBezTo>
                    <a:pt x="2323" y="4060"/>
                    <a:pt x="2241" y="4141"/>
                    <a:pt x="2241" y="4240"/>
                  </a:cubicBezTo>
                  <a:lnTo>
                    <a:pt x="2241" y="5137"/>
                  </a:lnTo>
                  <a:lnTo>
                    <a:pt x="1292" y="4408"/>
                  </a:lnTo>
                  <a:lnTo>
                    <a:pt x="1292" y="1398"/>
                  </a:lnTo>
                  <a:cubicBezTo>
                    <a:pt x="1292" y="1359"/>
                    <a:pt x="1278" y="1322"/>
                    <a:pt x="1256" y="1291"/>
                  </a:cubicBezTo>
                  <a:lnTo>
                    <a:pt x="350" y="73"/>
                  </a:lnTo>
                  <a:cubicBezTo>
                    <a:pt x="314" y="26"/>
                    <a:pt x="260"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4;p56">
              <a:extLst>
                <a:ext uri="{FF2B5EF4-FFF2-40B4-BE49-F238E27FC236}">
                  <a16:creationId xmlns:a16="http://schemas.microsoft.com/office/drawing/2014/main" id="{8748DB9B-C5A3-62A8-0B20-BCB60F566FE7}"/>
                </a:ext>
              </a:extLst>
            </p:cNvPr>
            <p:cNvSpPr/>
            <p:nvPr/>
          </p:nvSpPr>
          <p:spPr>
            <a:xfrm>
              <a:off x="818487" y="1437664"/>
              <a:ext cx="25686" cy="55502"/>
            </a:xfrm>
            <a:custGeom>
              <a:avLst/>
              <a:gdLst/>
              <a:ahLst/>
              <a:cxnLst/>
              <a:rect l="l" t="t" r="r" b="b"/>
              <a:pathLst>
                <a:path w="678" h="1465" extrusionOk="0">
                  <a:moveTo>
                    <a:pt x="196" y="1"/>
                  </a:moveTo>
                  <a:cubicBezTo>
                    <a:pt x="181" y="1"/>
                    <a:pt x="168" y="6"/>
                    <a:pt x="158" y="16"/>
                  </a:cubicBezTo>
                  <a:cubicBezTo>
                    <a:pt x="0" y="172"/>
                    <a:pt x="109" y="362"/>
                    <a:pt x="261" y="362"/>
                  </a:cubicBezTo>
                  <a:lnTo>
                    <a:pt x="316" y="362"/>
                  </a:lnTo>
                  <a:lnTo>
                    <a:pt x="316" y="1350"/>
                  </a:lnTo>
                  <a:cubicBezTo>
                    <a:pt x="316" y="1363"/>
                    <a:pt x="322" y="1378"/>
                    <a:pt x="332" y="1387"/>
                  </a:cubicBezTo>
                  <a:cubicBezTo>
                    <a:pt x="386" y="1442"/>
                    <a:pt x="444" y="1465"/>
                    <a:pt x="497" y="1465"/>
                  </a:cubicBezTo>
                  <a:cubicBezTo>
                    <a:pt x="597" y="1465"/>
                    <a:pt x="678" y="1384"/>
                    <a:pt x="678" y="1285"/>
                  </a:cubicBezTo>
                  <a:lnTo>
                    <a:pt x="678" y="54"/>
                  </a:lnTo>
                  <a:cubicBezTo>
                    <a:pt x="678" y="26"/>
                    <a:pt x="655"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5;p56">
              <a:extLst>
                <a:ext uri="{FF2B5EF4-FFF2-40B4-BE49-F238E27FC236}">
                  <a16:creationId xmlns:a16="http://schemas.microsoft.com/office/drawing/2014/main" id="{93173355-072E-F6FC-F09E-A52754179C75}"/>
                </a:ext>
              </a:extLst>
            </p:cNvPr>
            <p:cNvSpPr/>
            <p:nvPr/>
          </p:nvSpPr>
          <p:spPr>
            <a:xfrm>
              <a:off x="875807" y="1510934"/>
              <a:ext cx="22996" cy="55502"/>
            </a:xfrm>
            <a:custGeom>
              <a:avLst/>
              <a:gdLst/>
              <a:ahLst/>
              <a:cxnLst/>
              <a:rect l="l" t="t" r="r" b="b"/>
              <a:pathLst>
                <a:path w="607" h="1465" extrusionOk="0">
                  <a:moveTo>
                    <a:pt x="198" y="0"/>
                  </a:moveTo>
                  <a:cubicBezTo>
                    <a:pt x="102" y="0"/>
                    <a:pt x="17" y="70"/>
                    <a:pt x="10" y="164"/>
                  </a:cubicBezTo>
                  <a:cubicBezTo>
                    <a:pt x="0" y="271"/>
                    <a:pt x="84" y="360"/>
                    <a:pt x="189" y="360"/>
                  </a:cubicBezTo>
                  <a:lnTo>
                    <a:pt x="246" y="360"/>
                  </a:lnTo>
                  <a:lnTo>
                    <a:pt x="246" y="1283"/>
                  </a:lnTo>
                  <a:cubicBezTo>
                    <a:pt x="246" y="1385"/>
                    <a:pt x="326" y="1464"/>
                    <a:pt x="426" y="1464"/>
                  </a:cubicBezTo>
                  <a:cubicBezTo>
                    <a:pt x="525" y="1464"/>
                    <a:pt x="607" y="1383"/>
                    <a:pt x="607" y="1283"/>
                  </a:cubicBezTo>
                  <a:lnTo>
                    <a:pt x="607" y="183"/>
                  </a:lnTo>
                  <a:cubicBezTo>
                    <a:pt x="607" y="82"/>
                    <a:pt x="524" y="0"/>
                    <a:pt x="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6;p56">
              <a:extLst>
                <a:ext uri="{FF2B5EF4-FFF2-40B4-BE49-F238E27FC236}">
                  <a16:creationId xmlns:a16="http://schemas.microsoft.com/office/drawing/2014/main" id="{71B2D7F8-09F4-65CD-1857-4B941AEC680E}"/>
                </a:ext>
              </a:extLst>
            </p:cNvPr>
            <p:cNvSpPr/>
            <p:nvPr/>
          </p:nvSpPr>
          <p:spPr>
            <a:xfrm>
              <a:off x="909108" y="1437664"/>
              <a:ext cx="25686" cy="55502"/>
            </a:xfrm>
            <a:custGeom>
              <a:avLst/>
              <a:gdLst/>
              <a:ahLst/>
              <a:cxnLst/>
              <a:rect l="l" t="t" r="r" b="b"/>
              <a:pathLst>
                <a:path w="678" h="1465" extrusionOk="0">
                  <a:moveTo>
                    <a:pt x="196" y="1"/>
                  </a:moveTo>
                  <a:cubicBezTo>
                    <a:pt x="181" y="1"/>
                    <a:pt x="168" y="6"/>
                    <a:pt x="158" y="16"/>
                  </a:cubicBezTo>
                  <a:cubicBezTo>
                    <a:pt x="0" y="172"/>
                    <a:pt x="108" y="362"/>
                    <a:pt x="260" y="362"/>
                  </a:cubicBezTo>
                  <a:lnTo>
                    <a:pt x="316" y="362"/>
                  </a:lnTo>
                  <a:lnTo>
                    <a:pt x="316" y="1350"/>
                  </a:lnTo>
                  <a:cubicBezTo>
                    <a:pt x="316" y="1363"/>
                    <a:pt x="322" y="1378"/>
                    <a:pt x="332" y="1387"/>
                  </a:cubicBezTo>
                  <a:cubicBezTo>
                    <a:pt x="386" y="1442"/>
                    <a:pt x="444" y="1464"/>
                    <a:pt x="497" y="1464"/>
                  </a:cubicBezTo>
                  <a:cubicBezTo>
                    <a:pt x="597" y="1464"/>
                    <a:pt x="678" y="1384"/>
                    <a:pt x="678" y="1284"/>
                  </a:cubicBezTo>
                  <a:lnTo>
                    <a:pt x="678" y="54"/>
                  </a:lnTo>
                  <a:cubicBezTo>
                    <a:pt x="678" y="25"/>
                    <a:pt x="655"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7;p56">
              <a:extLst>
                <a:ext uri="{FF2B5EF4-FFF2-40B4-BE49-F238E27FC236}">
                  <a16:creationId xmlns:a16="http://schemas.microsoft.com/office/drawing/2014/main" id="{FD44E744-AE52-9CB5-5299-8BA9BEB819F6}"/>
                </a:ext>
              </a:extLst>
            </p:cNvPr>
            <p:cNvSpPr/>
            <p:nvPr/>
          </p:nvSpPr>
          <p:spPr>
            <a:xfrm>
              <a:off x="772116" y="1436604"/>
              <a:ext cx="38529" cy="58078"/>
            </a:xfrm>
            <a:custGeom>
              <a:avLst/>
              <a:gdLst/>
              <a:ahLst/>
              <a:cxnLst/>
              <a:rect l="l" t="t" r="r" b="b"/>
              <a:pathLst>
                <a:path w="1017" h="1533" extrusionOk="0">
                  <a:moveTo>
                    <a:pt x="510" y="349"/>
                  </a:moveTo>
                  <a:cubicBezTo>
                    <a:pt x="591" y="349"/>
                    <a:pt x="657" y="415"/>
                    <a:pt x="657" y="496"/>
                  </a:cubicBezTo>
                  <a:lnTo>
                    <a:pt x="657" y="1035"/>
                  </a:lnTo>
                  <a:cubicBezTo>
                    <a:pt x="657" y="1116"/>
                    <a:pt x="592" y="1183"/>
                    <a:pt x="510" y="1183"/>
                  </a:cubicBezTo>
                  <a:cubicBezTo>
                    <a:pt x="493" y="1183"/>
                    <a:pt x="477" y="1180"/>
                    <a:pt x="459" y="1174"/>
                  </a:cubicBezTo>
                  <a:cubicBezTo>
                    <a:pt x="401" y="1155"/>
                    <a:pt x="361" y="1097"/>
                    <a:pt x="361" y="1034"/>
                  </a:cubicBezTo>
                  <a:lnTo>
                    <a:pt x="361" y="498"/>
                  </a:lnTo>
                  <a:cubicBezTo>
                    <a:pt x="361" y="435"/>
                    <a:pt x="399" y="377"/>
                    <a:pt x="459" y="357"/>
                  </a:cubicBezTo>
                  <a:cubicBezTo>
                    <a:pt x="476" y="352"/>
                    <a:pt x="493" y="349"/>
                    <a:pt x="510" y="349"/>
                  </a:cubicBezTo>
                  <a:close/>
                  <a:moveTo>
                    <a:pt x="510" y="1"/>
                  </a:moveTo>
                  <a:cubicBezTo>
                    <a:pt x="502" y="1"/>
                    <a:pt x="494" y="1"/>
                    <a:pt x="486" y="1"/>
                  </a:cubicBezTo>
                  <a:cubicBezTo>
                    <a:pt x="212" y="14"/>
                    <a:pt x="1" y="250"/>
                    <a:pt x="1" y="525"/>
                  </a:cubicBezTo>
                  <a:lnTo>
                    <a:pt x="1" y="1027"/>
                  </a:lnTo>
                  <a:cubicBezTo>
                    <a:pt x="1" y="1305"/>
                    <a:pt x="229" y="1533"/>
                    <a:pt x="509" y="1533"/>
                  </a:cubicBezTo>
                  <a:cubicBezTo>
                    <a:pt x="789" y="1533"/>
                    <a:pt x="1017" y="1305"/>
                    <a:pt x="1017" y="1027"/>
                  </a:cubicBezTo>
                  <a:lnTo>
                    <a:pt x="1017" y="508"/>
                  </a:lnTo>
                  <a:cubicBezTo>
                    <a:pt x="1017" y="228"/>
                    <a:pt x="789"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8;p56">
              <a:extLst>
                <a:ext uri="{FF2B5EF4-FFF2-40B4-BE49-F238E27FC236}">
                  <a16:creationId xmlns:a16="http://schemas.microsoft.com/office/drawing/2014/main" id="{55C15C13-3AD0-642A-647E-081A21509C70}"/>
                </a:ext>
              </a:extLst>
            </p:cNvPr>
            <p:cNvSpPr/>
            <p:nvPr/>
          </p:nvSpPr>
          <p:spPr>
            <a:xfrm>
              <a:off x="772116" y="1510025"/>
              <a:ext cx="38529" cy="58078"/>
            </a:xfrm>
            <a:custGeom>
              <a:avLst/>
              <a:gdLst/>
              <a:ahLst/>
              <a:cxnLst/>
              <a:rect l="l" t="t" r="r" b="b"/>
              <a:pathLst>
                <a:path w="1017" h="1533" extrusionOk="0">
                  <a:moveTo>
                    <a:pt x="510" y="349"/>
                  </a:moveTo>
                  <a:cubicBezTo>
                    <a:pt x="591" y="349"/>
                    <a:pt x="657" y="415"/>
                    <a:pt x="657" y="495"/>
                  </a:cubicBezTo>
                  <a:lnTo>
                    <a:pt x="657" y="1035"/>
                  </a:lnTo>
                  <a:cubicBezTo>
                    <a:pt x="657" y="1116"/>
                    <a:pt x="590" y="1181"/>
                    <a:pt x="509" y="1181"/>
                  </a:cubicBezTo>
                  <a:cubicBezTo>
                    <a:pt x="428" y="1181"/>
                    <a:pt x="361" y="1116"/>
                    <a:pt x="361" y="1035"/>
                  </a:cubicBezTo>
                  <a:lnTo>
                    <a:pt x="361" y="497"/>
                  </a:lnTo>
                  <a:cubicBezTo>
                    <a:pt x="361" y="435"/>
                    <a:pt x="399" y="377"/>
                    <a:pt x="459" y="357"/>
                  </a:cubicBezTo>
                  <a:cubicBezTo>
                    <a:pt x="476" y="351"/>
                    <a:pt x="493" y="349"/>
                    <a:pt x="510" y="349"/>
                  </a:cubicBezTo>
                  <a:close/>
                  <a:moveTo>
                    <a:pt x="510" y="0"/>
                  </a:moveTo>
                  <a:cubicBezTo>
                    <a:pt x="502" y="0"/>
                    <a:pt x="494" y="1"/>
                    <a:pt x="486" y="1"/>
                  </a:cubicBezTo>
                  <a:cubicBezTo>
                    <a:pt x="212" y="14"/>
                    <a:pt x="1" y="249"/>
                    <a:pt x="1" y="525"/>
                  </a:cubicBezTo>
                  <a:lnTo>
                    <a:pt x="1" y="1026"/>
                  </a:lnTo>
                  <a:cubicBezTo>
                    <a:pt x="1" y="1305"/>
                    <a:pt x="229" y="1532"/>
                    <a:pt x="509" y="1532"/>
                  </a:cubicBezTo>
                  <a:cubicBezTo>
                    <a:pt x="789" y="1532"/>
                    <a:pt x="1017" y="1305"/>
                    <a:pt x="1017" y="1026"/>
                  </a:cubicBezTo>
                  <a:lnTo>
                    <a:pt x="1017" y="508"/>
                  </a:lnTo>
                  <a:cubicBezTo>
                    <a:pt x="1017" y="228"/>
                    <a:pt x="789"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29;p56">
              <a:extLst>
                <a:ext uri="{FF2B5EF4-FFF2-40B4-BE49-F238E27FC236}">
                  <a16:creationId xmlns:a16="http://schemas.microsoft.com/office/drawing/2014/main" id="{DA1C768E-2722-1BE9-F518-C6414686AE59}"/>
                </a:ext>
              </a:extLst>
            </p:cNvPr>
            <p:cNvSpPr/>
            <p:nvPr/>
          </p:nvSpPr>
          <p:spPr>
            <a:xfrm>
              <a:off x="825496" y="1509987"/>
              <a:ext cx="38491" cy="58078"/>
            </a:xfrm>
            <a:custGeom>
              <a:avLst/>
              <a:gdLst/>
              <a:ahLst/>
              <a:cxnLst/>
              <a:rect l="l" t="t" r="r" b="b"/>
              <a:pathLst>
                <a:path w="1016" h="1533" extrusionOk="0">
                  <a:moveTo>
                    <a:pt x="509" y="350"/>
                  </a:moveTo>
                  <a:cubicBezTo>
                    <a:pt x="590" y="350"/>
                    <a:pt x="655" y="416"/>
                    <a:pt x="655" y="496"/>
                  </a:cubicBezTo>
                  <a:lnTo>
                    <a:pt x="655" y="1036"/>
                  </a:lnTo>
                  <a:cubicBezTo>
                    <a:pt x="655" y="1117"/>
                    <a:pt x="590" y="1182"/>
                    <a:pt x="507" y="1182"/>
                  </a:cubicBezTo>
                  <a:cubicBezTo>
                    <a:pt x="427" y="1182"/>
                    <a:pt x="360" y="1117"/>
                    <a:pt x="360" y="1036"/>
                  </a:cubicBezTo>
                  <a:lnTo>
                    <a:pt x="360" y="498"/>
                  </a:lnTo>
                  <a:lnTo>
                    <a:pt x="361" y="498"/>
                  </a:lnTo>
                  <a:cubicBezTo>
                    <a:pt x="361" y="436"/>
                    <a:pt x="398" y="378"/>
                    <a:pt x="459" y="358"/>
                  </a:cubicBezTo>
                  <a:cubicBezTo>
                    <a:pt x="476" y="352"/>
                    <a:pt x="493" y="350"/>
                    <a:pt x="509" y="350"/>
                  </a:cubicBezTo>
                  <a:close/>
                  <a:moveTo>
                    <a:pt x="507" y="1"/>
                  </a:moveTo>
                  <a:cubicBezTo>
                    <a:pt x="229" y="1"/>
                    <a:pt x="0" y="228"/>
                    <a:pt x="0" y="507"/>
                  </a:cubicBezTo>
                  <a:lnTo>
                    <a:pt x="0" y="1008"/>
                  </a:lnTo>
                  <a:cubicBezTo>
                    <a:pt x="0" y="1282"/>
                    <a:pt x="210" y="1520"/>
                    <a:pt x="484" y="1532"/>
                  </a:cubicBezTo>
                  <a:cubicBezTo>
                    <a:pt x="492" y="1533"/>
                    <a:pt x="500" y="1533"/>
                    <a:pt x="509" y="1533"/>
                  </a:cubicBezTo>
                  <a:cubicBezTo>
                    <a:pt x="788" y="1533"/>
                    <a:pt x="1015" y="1305"/>
                    <a:pt x="1015" y="1025"/>
                  </a:cubicBezTo>
                  <a:lnTo>
                    <a:pt x="1015" y="507"/>
                  </a:lnTo>
                  <a:cubicBezTo>
                    <a:pt x="1015" y="227"/>
                    <a:pt x="788"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0;p56">
              <a:extLst>
                <a:ext uri="{FF2B5EF4-FFF2-40B4-BE49-F238E27FC236}">
                  <a16:creationId xmlns:a16="http://schemas.microsoft.com/office/drawing/2014/main" id="{C5F2C794-14C7-ECC9-952D-43A32C90FC86}"/>
                </a:ext>
              </a:extLst>
            </p:cNvPr>
            <p:cNvSpPr/>
            <p:nvPr/>
          </p:nvSpPr>
          <p:spPr>
            <a:xfrm>
              <a:off x="913655" y="1509987"/>
              <a:ext cx="38529" cy="58078"/>
            </a:xfrm>
            <a:custGeom>
              <a:avLst/>
              <a:gdLst/>
              <a:ahLst/>
              <a:cxnLst/>
              <a:rect l="l" t="t" r="r" b="b"/>
              <a:pathLst>
                <a:path w="1017" h="1533" extrusionOk="0">
                  <a:moveTo>
                    <a:pt x="506" y="350"/>
                  </a:moveTo>
                  <a:cubicBezTo>
                    <a:pt x="589" y="350"/>
                    <a:pt x="655" y="416"/>
                    <a:pt x="655" y="496"/>
                  </a:cubicBezTo>
                  <a:lnTo>
                    <a:pt x="655" y="1036"/>
                  </a:lnTo>
                  <a:cubicBezTo>
                    <a:pt x="655" y="1117"/>
                    <a:pt x="589" y="1182"/>
                    <a:pt x="506" y="1182"/>
                  </a:cubicBezTo>
                  <a:cubicBezTo>
                    <a:pt x="426" y="1182"/>
                    <a:pt x="359" y="1117"/>
                    <a:pt x="359" y="1036"/>
                  </a:cubicBezTo>
                  <a:lnTo>
                    <a:pt x="359" y="496"/>
                  </a:lnTo>
                  <a:cubicBezTo>
                    <a:pt x="359" y="416"/>
                    <a:pt x="426" y="350"/>
                    <a:pt x="506" y="350"/>
                  </a:cubicBezTo>
                  <a:close/>
                  <a:moveTo>
                    <a:pt x="508" y="0"/>
                  </a:moveTo>
                  <a:cubicBezTo>
                    <a:pt x="228" y="0"/>
                    <a:pt x="1" y="229"/>
                    <a:pt x="1" y="507"/>
                  </a:cubicBezTo>
                  <a:lnTo>
                    <a:pt x="1" y="1025"/>
                  </a:lnTo>
                  <a:cubicBezTo>
                    <a:pt x="1" y="1306"/>
                    <a:pt x="228" y="1532"/>
                    <a:pt x="509" y="1532"/>
                  </a:cubicBezTo>
                  <a:cubicBezTo>
                    <a:pt x="788" y="1532"/>
                    <a:pt x="1017" y="1305"/>
                    <a:pt x="1017" y="1025"/>
                  </a:cubicBezTo>
                  <a:lnTo>
                    <a:pt x="1017" y="525"/>
                  </a:lnTo>
                  <a:cubicBezTo>
                    <a:pt x="1017" y="250"/>
                    <a:pt x="807" y="14"/>
                    <a:pt x="532" y="1"/>
                  </a:cubicBezTo>
                  <a:cubicBezTo>
                    <a:pt x="524" y="1"/>
                    <a:pt x="516" y="0"/>
                    <a:pt x="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1;p56">
              <a:extLst>
                <a:ext uri="{FF2B5EF4-FFF2-40B4-BE49-F238E27FC236}">
                  <a16:creationId xmlns:a16="http://schemas.microsoft.com/office/drawing/2014/main" id="{9AEE3799-7D6B-17A3-8C8E-837527EA9CC3}"/>
                </a:ext>
              </a:extLst>
            </p:cNvPr>
            <p:cNvSpPr/>
            <p:nvPr/>
          </p:nvSpPr>
          <p:spPr>
            <a:xfrm>
              <a:off x="860275" y="1436604"/>
              <a:ext cx="38529" cy="58078"/>
            </a:xfrm>
            <a:custGeom>
              <a:avLst/>
              <a:gdLst/>
              <a:ahLst/>
              <a:cxnLst/>
              <a:rect l="l" t="t" r="r" b="b"/>
              <a:pathLst>
                <a:path w="1017" h="1533" extrusionOk="0">
                  <a:moveTo>
                    <a:pt x="509" y="349"/>
                  </a:moveTo>
                  <a:cubicBezTo>
                    <a:pt x="590" y="349"/>
                    <a:pt x="657" y="415"/>
                    <a:pt x="657" y="496"/>
                  </a:cubicBezTo>
                  <a:lnTo>
                    <a:pt x="657" y="1035"/>
                  </a:lnTo>
                  <a:cubicBezTo>
                    <a:pt x="657" y="1117"/>
                    <a:pt x="591" y="1182"/>
                    <a:pt x="509" y="1182"/>
                  </a:cubicBezTo>
                  <a:cubicBezTo>
                    <a:pt x="427" y="1182"/>
                    <a:pt x="360" y="1117"/>
                    <a:pt x="360" y="1035"/>
                  </a:cubicBezTo>
                  <a:lnTo>
                    <a:pt x="360" y="496"/>
                  </a:lnTo>
                  <a:cubicBezTo>
                    <a:pt x="360" y="415"/>
                    <a:pt x="426" y="349"/>
                    <a:pt x="509" y="349"/>
                  </a:cubicBezTo>
                  <a:close/>
                  <a:moveTo>
                    <a:pt x="509" y="1"/>
                  </a:moveTo>
                  <a:cubicBezTo>
                    <a:pt x="230" y="1"/>
                    <a:pt x="2" y="228"/>
                    <a:pt x="2" y="508"/>
                  </a:cubicBezTo>
                  <a:lnTo>
                    <a:pt x="2" y="1027"/>
                  </a:lnTo>
                  <a:cubicBezTo>
                    <a:pt x="1" y="1305"/>
                    <a:pt x="228" y="1533"/>
                    <a:pt x="509" y="1533"/>
                  </a:cubicBezTo>
                  <a:cubicBezTo>
                    <a:pt x="789" y="1533"/>
                    <a:pt x="1017" y="1305"/>
                    <a:pt x="1017" y="1027"/>
                  </a:cubicBezTo>
                  <a:lnTo>
                    <a:pt x="1017" y="525"/>
                  </a:lnTo>
                  <a:cubicBezTo>
                    <a:pt x="1017" y="252"/>
                    <a:pt x="807" y="14"/>
                    <a:pt x="533" y="1"/>
                  </a:cubicBezTo>
                  <a:cubicBezTo>
                    <a:pt x="525" y="1"/>
                    <a:pt x="517" y="1"/>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2;p56">
              <a:extLst>
                <a:ext uri="{FF2B5EF4-FFF2-40B4-BE49-F238E27FC236}">
                  <a16:creationId xmlns:a16="http://schemas.microsoft.com/office/drawing/2014/main" id="{56B770EB-201F-4A21-43D2-2471F70DC524}"/>
                </a:ext>
              </a:extLst>
            </p:cNvPr>
            <p:cNvSpPr/>
            <p:nvPr/>
          </p:nvSpPr>
          <p:spPr>
            <a:xfrm>
              <a:off x="954608" y="1436604"/>
              <a:ext cx="38529" cy="58078"/>
            </a:xfrm>
            <a:custGeom>
              <a:avLst/>
              <a:gdLst/>
              <a:ahLst/>
              <a:cxnLst/>
              <a:rect l="l" t="t" r="r" b="b"/>
              <a:pathLst>
                <a:path w="1017" h="1533" extrusionOk="0">
                  <a:moveTo>
                    <a:pt x="508" y="349"/>
                  </a:moveTo>
                  <a:cubicBezTo>
                    <a:pt x="590" y="349"/>
                    <a:pt x="656" y="415"/>
                    <a:pt x="656" y="496"/>
                  </a:cubicBezTo>
                  <a:lnTo>
                    <a:pt x="656" y="1035"/>
                  </a:lnTo>
                  <a:cubicBezTo>
                    <a:pt x="656" y="1117"/>
                    <a:pt x="591" y="1182"/>
                    <a:pt x="508" y="1182"/>
                  </a:cubicBezTo>
                  <a:cubicBezTo>
                    <a:pt x="427" y="1182"/>
                    <a:pt x="361" y="1117"/>
                    <a:pt x="361" y="1035"/>
                  </a:cubicBezTo>
                  <a:lnTo>
                    <a:pt x="361" y="496"/>
                  </a:lnTo>
                  <a:cubicBezTo>
                    <a:pt x="361" y="415"/>
                    <a:pt x="426" y="349"/>
                    <a:pt x="508" y="349"/>
                  </a:cubicBezTo>
                  <a:close/>
                  <a:moveTo>
                    <a:pt x="509" y="1"/>
                  </a:moveTo>
                  <a:cubicBezTo>
                    <a:pt x="229" y="1"/>
                    <a:pt x="2" y="228"/>
                    <a:pt x="2" y="508"/>
                  </a:cubicBezTo>
                  <a:lnTo>
                    <a:pt x="2" y="1027"/>
                  </a:lnTo>
                  <a:cubicBezTo>
                    <a:pt x="0" y="1305"/>
                    <a:pt x="229" y="1533"/>
                    <a:pt x="508" y="1533"/>
                  </a:cubicBezTo>
                  <a:cubicBezTo>
                    <a:pt x="789" y="1533"/>
                    <a:pt x="1016" y="1305"/>
                    <a:pt x="1016" y="1027"/>
                  </a:cubicBezTo>
                  <a:lnTo>
                    <a:pt x="1016" y="525"/>
                  </a:lnTo>
                  <a:cubicBezTo>
                    <a:pt x="1016" y="252"/>
                    <a:pt x="807" y="14"/>
                    <a:pt x="534" y="1"/>
                  </a:cubicBezTo>
                  <a:cubicBezTo>
                    <a:pt x="525" y="1"/>
                    <a:pt x="517" y="1"/>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3;p56">
              <a:extLst>
                <a:ext uri="{FF2B5EF4-FFF2-40B4-BE49-F238E27FC236}">
                  <a16:creationId xmlns:a16="http://schemas.microsoft.com/office/drawing/2014/main" id="{76221F69-4F79-AD66-CF38-BAEE0AF53872}"/>
                </a:ext>
              </a:extLst>
            </p:cNvPr>
            <p:cNvSpPr/>
            <p:nvPr/>
          </p:nvSpPr>
          <p:spPr>
            <a:xfrm>
              <a:off x="742339" y="1479944"/>
              <a:ext cx="418402" cy="352937"/>
            </a:xfrm>
            <a:custGeom>
              <a:avLst/>
              <a:gdLst/>
              <a:ahLst/>
              <a:cxnLst/>
              <a:rect l="l" t="t" r="r" b="b"/>
              <a:pathLst>
                <a:path w="11044" h="9316" extrusionOk="0">
                  <a:moveTo>
                    <a:pt x="5751" y="2983"/>
                  </a:moveTo>
                  <a:cubicBezTo>
                    <a:pt x="5763" y="3147"/>
                    <a:pt x="5901" y="3277"/>
                    <a:pt x="6070" y="3277"/>
                  </a:cubicBezTo>
                  <a:lnTo>
                    <a:pt x="6428" y="3277"/>
                  </a:lnTo>
                  <a:cubicBezTo>
                    <a:pt x="6470" y="3414"/>
                    <a:pt x="6525" y="3548"/>
                    <a:pt x="6593" y="3675"/>
                  </a:cubicBezTo>
                  <a:lnTo>
                    <a:pt x="6531" y="3735"/>
                  </a:lnTo>
                  <a:lnTo>
                    <a:pt x="729" y="3735"/>
                  </a:lnTo>
                  <a:cubicBezTo>
                    <a:pt x="527" y="3735"/>
                    <a:pt x="362" y="3570"/>
                    <a:pt x="362" y="3367"/>
                  </a:cubicBezTo>
                  <a:lnTo>
                    <a:pt x="362" y="3116"/>
                  </a:lnTo>
                  <a:cubicBezTo>
                    <a:pt x="362" y="3043"/>
                    <a:pt x="422" y="2983"/>
                    <a:pt x="496" y="2983"/>
                  </a:cubicBezTo>
                  <a:close/>
                  <a:moveTo>
                    <a:pt x="8620" y="360"/>
                  </a:moveTo>
                  <a:lnTo>
                    <a:pt x="8620" y="869"/>
                  </a:lnTo>
                  <a:cubicBezTo>
                    <a:pt x="8620" y="955"/>
                    <a:pt x="8681" y="1031"/>
                    <a:pt x="8764" y="1048"/>
                  </a:cubicBezTo>
                  <a:cubicBezTo>
                    <a:pt x="8956" y="1090"/>
                    <a:pt x="9139" y="1165"/>
                    <a:pt x="9307" y="1267"/>
                  </a:cubicBezTo>
                  <a:cubicBezTo>
                    <a:pt x="9337" y="1286"/>
                    <a:pt x="9370" y="1294"/>
                    <a:pt x="9404" y="1294"/>
                  </a:cubicBezTo>
                  <a:cubicBezTo>
                    <a:pt x="9451" y="1294"/>
                    <a:pt x="9499" y="1277"/>
                    <a:pt x="9534" y="1242"/>
                  </a:cubicBezTo>
                  <a:lnTo>
                    <a:pt x="9843" y="942"/>
                  </a:lnTo>
                  <a:lnTo>
                    <a:pt x="10176" y="1266"/>
                  </a:lnTo>
                  <a:lnTo>
                    <a:pt x="9867" y="1567"/>
                  </a:lnTo>
                  <a:cubicBezTo>
                    <a:pt x="9808" y="1626"/>
                    <a:pt x="9797" y="1718"/>
                    <a:pt x="9843" y="1788"/>
                  </a:cubicBezTo>
                  <a:cubicBezTo>
                    <a:pt x="9949" y="1952"/>
                    <a:pt x="10024" y="2130"/>
                    <a:pt x="10069" y="2319"/>
                  </a:cubicBezTo>
                  <a:cubicBezTo>
                    <a:pt x="10087" y="2400"/>
                    <a:pt x="10163" y="2457"/>
                    <a:pt x="10247" y="2457"/>
                  </a:cubicBezTo>
                  <a:lnTo>
                    <a:pt x="10684" y="2457"/>
                  </a:lnTo>
                  <a:lnTo>
                    <a:pt x="10682" y="2916"/>
                  </a:lnTo>
                  <a:lnTo>
                    <a:pt x="10200" y="2916"/>
                  </a:lnTo>
                  <a:cubicBezTo>
                    <a:pt x="10116" y="2916"/>
                    <a:pt x="10044" y="2975"/>
                    <a:pt x="10027" y="3058"/>
                  </a:cubicBezTo>
                  <a:cubicBezTo>
                    <a:pt x="9986" y="3252"/>
                    <a:pt x="9911" y="3435"/>
                    <a:pt x="9808" y="3603"/>
                  </a:cubicBezTo>
                  <a:cubicBezTo>
                    <a:pt x="9762" y="3675"/>
                    <a:pt x="9773" y="3769"/>
                    <a:pt x="9833" y="3829"/>
                  </a:cubicBezTo>
                  <a:lnTo>
                    <a:pt x="10133" y="4138"/>
                  </a:lnTo>
                  <a:lnTo>
                    <a:pt x="9809" y="4472"/>
                  </a:lnTo>
                  <a:lnTo>
                    <a:pt x="9513" y="4169"/>
                  </a:lnTo>
                  <a:cubicBezTo>
                    <a:pt x="9477" y="4132"/>
                    <a:pt x="9430" y="4113"/>
                    <a:pt x="9382" y="4113"/>
                  </a:cubicBezTo>
                  <a:cubicBezTo>
                    <a:pt x="9347" y="4113"/>
                    <a:pt x="9312" y="4123"/>
                    <a:pt x="9281" y="4142"/>
                  </a:cubicBezTo>
                  <a:cubicBezTo>
                    <a:pt x="9120" y="4246"/>
                    <a:pt x="8945" y="4320"/>
                    <a:pt x="8760" y="4363"/>
                  </a:cubicBezTo>
                  <a:cubicBezTo>
                    <a:pt x="8677" y="4383"/>
                    <a:pt x="8619" y="4458"/>
                    <a:pt x="8619" y="4543"/>
                  </a:cubicBezTo>
                  <a:lnTo>
                    <a:pt x="8619" y="4980"/>
                  </a:lnTo>
                  <a:lnTo>
                    <a:pt x="8160" y="4980"/>
                  </a:lnTo>
                  <a:lnTo>
                    <a:pt x="8160" y="4606"/>
                  </a:lnTo>
                  <a:cubicBezTo>
                    <a:pt x="8160" y="4520"/>
                    <a:pt x="8101" y="4446"/>
                    <a:pt x="8019" y="4426"/>
                  </a:cubicBezTo>
                  <a:cubicBezTo>
                    <a:pt x="7822" y="4382"/>
                    <a:pt x="7634" y="4303"/>
                    <a:pt x="7463" y="4191"/>
                  </a:cubicBezTo>
                  <a:cubicBezTo>
                    <a:pt x="7432" y="4170"/>
                    <a:pt x="7398" y="4161"/>
                    <a:pt x="7364" y="4161"/>
                  </a:cubicBezTo>
                  <a:cubicBezTo>
                    <a:pt x="7316" y="4161"/>
                    <a:pt x="7268" y="4180"/>
                    <a:pt x="7232" y="4217"/>
                  </a:cubicBezTo>
                  <a:lnTo>
                    <a:pt x="6918" y="4539"/>
                  </a:lnTo>
                  <a:lnTo>
                    <a:pt x="6579" y="4191"/>
                  </a:lnTo>
                  <a:lnTo>
                    <a:pt x="6893" y="3869"/>
                  </a:lnTo>
                  <a:cubicBezTo>
                    <a:pt x="6955" y="3806"/>
                    <a:pt x="6965" y="3708"/>
                    <a:pt x="6918" y="3631"/>
                  </a:cubicBezTo>
                  <a:cubicBezTo>
                    <a:pt x="6809" y="3456"/>
                    <a:pt x="6733" y="3267"/>
                    <a:pt x="6689" y="3064"/>
                  </a:cubicBezTo>
                  <a:cubicBezTo>
                    <a:pt x="6670" y="2977"/>
                    <a:pt x="6594" y="2915"/>
                    <a:pt x="6508" y="2915"/>
                  </a:cubicBezTo>
                  <a:lnTo>
                    <a:pt x="6064" y="2915"/>
                  </a:lnTo>
                  <a:lnTo>
                    <a:pt x="6064" y="2424"/>
                  </a:lnTo>
                  <a:lnTo>
                    <a:pt x="6579" y="2424"/>
                  </a:lnTo>
                  <a:cubicBezTo>
                    <a:pt x="6662" y="2424"/>
                    <a:pt x="6735" y="2365"/>
                    <a:pt x="6751" y="2281"/>
                  </a:cubicBezTo>
                  <a:cubicBezTo>
                    <a:pt x="6793" y="2087"/>
                    <a:pt x="6869" y="1904"/>
                    <a:pt x="6971" y="1737"/>
                  </a:cubicBezTo>
                  <a:cubicBezTo>
                    <a:pt x="7016" y="1664"/>
                    <a:pt x="7006" y="1570"/>
                    <a:pt x="6947" y="1509"/>
                  </a:cubicBezTo>
                  <a:lnTo>
                    <a:pt x="6646" y="1200"/>
                  </a:lnTo>
                  <a:lnTo>
                    <a:pt x="6970" y="866"/>
                  </a:lnTo>
                  <a:lnTo>
                    <a:pt x="7272" y="1176"/>
                  </a:lnTo>
                  <a:cubicBezTo>
                    <a:pt x="7306" y="1211"/>
                    <a:pt x="7351" y="1229"/>
                    <a:pt x="7397" y="1229"/>
                  </a:cubicBezTo>
                  <a:cubicBezTo>
                    <a:pt x="7430" y="1229"/>
                    <a:pt x="7463" y="1220"/>
                    <a:pt x="7493" y="1200"/>
                  </a:cubicBezTo>
                  <a:cubicBezTo>
                    <a:pt x="7656" y="1095"/>
                    <a:pt x="7834" y="1019"/>
                    <a:pt x="8023" y="975"/>
                  </a:cubicBezTo>
                  <a:cubicBezTo>
                    <a:pt x="8105" y="957"/>
                    <a:pt x="8162" y="882"/>
                    <a:pt x="8162" y="797"/>
                  </a:cubicBezTo>
                  <a:lnTo>
                    <a:pt x="8162" y="360"/>
                  </a:lnTo>
                  <a:close/>
                  <a:moveTo>
                    <a:pt x="8080" y="0"/>
                  </a:moveTo>
                  <a:cubicBezTo>
                    <a:pt x="7907" y="0"/>
                    <a:pt x="7765" y="141"/>
                    <a:pt x="7765" y="315"/>
                  </a:cubicBezTo>
                  <a:lnTo>
                    <a:pt x="7765" y="663"/>
                  </a:lnTo>
                  <a:cubicBezTo>
                    <a:pt x="7630" y="703"/>
                    <a:pt x="7499" y="757"/>
                    <a:pt x="7375" y="825"/>
                  </a:cubicBezTo>
                  <a:lnTo>
                    <a:pt x="7133" y="582"/>
                  </a:lnTo>
                  <a:cubicBezTo>
                    <a:pt x="7091" y="540"/>
                    <a:pt x="7039" y="508"/>
                    <a:pt x="6982" y="495"/>
                  </a:cubicBezTo>
                  <a:cubicBezTo>
                    <a:pt x="6956" y="489"/>
                    <a:pt x="6931" y="486"/>
                    <a:pt x="6906" y="486"/>
                  </a:cubicBezTo>
                  <a:cubicBezTo>
                    <a:pt x="6823" y="486"/>
                    <a:pt x="6744" y="519"/>
                    <a:pt x="6685" y="577"/>
                  </a:cubicBezTo>
                  <a:lnTo>
                    <a:pt x="6278" y="985"/>
                  </a:lnTo>
                  <a:cubicBezTo>
                    <a:pt x="6219" y="1043"/>
                    <a:pt x="6186" y="1122"/>
                    <a:pt x="6186" y="1206"/>
                  </a:cubicBezTo>
                  <a:cubicBezTo>
                    <a:pt x="6186" y="1289"/>
                    <a:pt x="6219" y="1368"/>
                    <a:pt x="6278" y="1428"/>
                  </a:cubicBezTo>
                  <a:lnTo>
                    <a:pt x="6524" y="1674"/>
                  </a:lnTo>
                  <a:cubicBezTo>
                    <a:pt x="6457" y="1797"/>
                    <a:pt x="6403" y="1928"/>
                    <a:pt x="6362" y="2063"/>
                  </a:cubicBezTo>
                  <a:lnTo>
                    <a:pt x="6016" y="2063"/>
                  </a:lnTo>
                  <a:cubicBezTo>
                    <a:pt x="5842" y="2063"/>
                    <a:pt x="5701" y="2205"/>
                    <a:pt x="5701" y="2379"/>
                  </a:cubicBezTo>
                  <a:lnTo>
                    <a:pt x="5701" y="2622"/>
                  </a:lnTo>
                  <a:lnTo>
                    <a:pt x="502" y="2622"/>
                  </a:lnTo>
                  <a:cubicBezTo>
                    <a:pt x="225" y="2622"/>
                    <a:pt x="0" y="2845"/>
                    <a:pt x="0" y="3122"/>
                  </a:cubicBezTo>
                  <a:lnTo>
                    <a:pt x="0" y="3360"/>
                  </a:lnTo>
                  <a:cubicBezTo>
                    <a:pt x="0" y="3766"/>
                    <a:pt x="330" y="4095"/>
                    <a:pt x="736" y="4095"/>
                  </a:cubicBezTo>
                  <a:lnTo>
                    <a:pt x="1106" y="4095"/>
                  </a:lnTo>
                  <a:lnTo>
                    <a:pt x="2019" y="5335"/>
                  </a:lnTo>
                  <a:cubicBezTo>
                    <a:pt x="2055" y="5383"/>
                    <a:pt x="2111" y="5409"/>
                    <a:pt x="2167" y="5409"/>
                  </a:cubicBezTo>
                  <a:cubicBezTo>
                    <a:pt x="2205" y="5409"/>
                    <a:pt x="2244" y="5397"/>
                    <a:pt x="2277" y="5373"/>
                  </a:cubicBezTo>
                  <a:cubicBezTo>
                    <a:pt x="2358" y="5313"/>
                    <a:pt x="2376" y="5198"/>
                    <a:pt x="2315" y="5116"/>
                  </a:cubicBezTo>
                  <a:lnTo>
                    <a:pt x="1566" y="4096"/>
                  </a:lnTo>
                  <a:lnTo>
                    <a:pt x="6183" y="4096"/>
                  </a:lnTo>
                  <a:cubicBezTo>
                    <a:pt x="6169" y="4205"/>
                    <a:pt x="6199" y="4304"/>
                    <a:pt x="6272" y="4377"/>
                  </a:cubicBezTo>
                  <a:lnTo>
                    <a:pt x="6549" y="4654"/>
                  </a:lnTo>
                  <a:lnTo>
                    <a:pt x="4769" y="7047"/>
                  </a:lnTo>
                  <a:cubicBezTo>
                    <a:pt x="4745" y="7078"/>
                    <a:pt x="4732" y="7117"/>
                    <a:pt x="4751" y="7157"/>
                  </a:cubicBezTo>
                  <a:lnTo>
                    <a:pt x="4751" y="9132"/>
                  </a:lnTo>
                  <a:cubicBezTo>
                    <a:pt x="4733" y="9234"/>
                    <a:pt x="4814" y="9315"/>
                    <a:pt x="4916" y="9315"/>
                  </a:cubicBezTo>
                  <a:cubicBezTo>
                    <a:pt x="5018" y="9315"/>
                    <a:pt x="5111" y="9132"/>
                    <a:pt x="5111" y="9132"/>
                  </a:cubicBezTo>
                  <a:lnTo>
                    <a:pt x="5111" y="7225"/>
                  </a:lnTo>
                  <a:lnTo>
                    <a:pt x="6846" y="4881"/>
                  </a:lnTo>
                  <a:cubicBezTo>
                    <a:pt x="6866" y="4885"/>
                    <a:pt x="6886" y="4887"/>
                    <a:pt x="6906" y="4887"/>
                  </a:cubicBezTo>
                  <a:cubicBezTo>
                    <a:pt x="6986" y="4887"/>
                    <a:pt x="7067" y="4856"/>
                    <a:pt x="7127" y="4794"/>
                  </a:cubicBezTo>
                  <a:lnTo>
                    <a:pt x="7373" y="4547"/>
                  </a:lnTo>
                  <a:cubicBezTo>
                    <a:pt x="7498" y="4615"/>
                    <a:pt x="7629" y="4669"/>
                    <a:pt x="7765" y="4709"/>
                  </a:cubicBezTo>
                  <a:lnTo>
                    <a:pt x="7765" y="5060"/>
                  </a:lnTo>
                  <a:cubicBezTo>
                    <a:pt x="7765" y="5235"/>
                    <a:pt x="7907" y="5376"/>
                    <a:pt x="8080" y="5376"/>
                  </a:cubicBezTo>
                  <a:lnTo>
                    <a:pt x="8662" y="5376"/>
                  </a:lnTo>
                  <a:cubicBezTo>
                    <a:pt x="8836" y="5376"/>
                    <a:pt x="8977" y="5235"/>
                    <a:pt x="8977" y="5060"/>
                  </a:cubicBezTo>
                  <a:lnTo>
                    <a:pt x="8977" y="4714"/>
                  </a:lnTo>
                  <a:cubicBezTo>
                    <a:pt x="9112" y="4673"/>
                    <a:pt x="9243" y="4620"/>
                    <a:pt x="9368" y="4552"/>
                  </a:cubicBezTo>
                  <a:lnTo>
                    <a:pt x="9613" y="4797"/>
                  </a:lnTo>
                  <a:cubicBezTo>
                    <a:pt x="9674" y="4859"/>
                    <a:pt x="9754" y="4890"/>
                    <a:pt x="9835" y="4890"/>
                  </a:cubicBezTo>
                  <a:cubicBezTo>
                    <a:pt x="9916" y="4890"/>
                    <a:pt x="9997" y="4859"/>
                    <a:pt x="10059" y="4797"/>
                  </a:cubicBezTo>
                  <a:lnTo>
                    <a:pt x="10464" y="4392"/>
                  </a:lnTo>
                  <a:cubicBezTo>
                    <a:pt x="10586" y="4269"/>
                    <a:pt x="10586" y="4070"/>
                    <a:pt x="10464" y="3949"/>
                  </a:cubicBezTo>
                  <a:lnTo>
                    <a:pt x="10218" y="3702"/>
                  </a:lnTo>
                  <a:cubicBezTo>
                    <a:pt x="10285" y="3578"/>
                    <a:pt x="10340" y="3447"/>
                    <a:pt x="10380" y="3312"/>
                  </a:cubicBezTo>
                  <a:lnTo>
                    <a:pt x="10728" y="3312"/>
                  </a:lnTo>
                  <a:cubicBezTo>
                    <a:pt x="10902" y="3312"/>
                    <a:pt x="11043" y="3170"/>
                    <a:pt x="11043" y="2997"/>
                  </a:cubicBezTo>
                  <a:lnTo>
                    <a:pt x="11043" y="2380"/>
                  </a:lnTo>
                  <a:cubicBezTo>
                    <a:pt x="11042" y="2204"/>
                    <a:pt x="10902" y="2063"/>
                    <a:pt x="10729" y="2063"/>
                  </a:cubicBezTo>
                  <a:lnTo>
                    <a:pt x="10380" y="2063"/>
                  </a:lnTo>
                  <a:cubicBezTo>
                    <a:pt x="10341" y="1928"/>
                    <a:pt x="10286" y="1797"/>
                    <a:pt x="10218" y="1674"/>
                  </a:cubicBezTo>
                  <a:lnTo>
                    <a:pt x="10464" y="1427"/>
                  </a:lnTo>
                  <a:cubicBezTo>
                    <a:pt x="10523" y="1368"/>
                    <a:pt x="10556" y="1289"/>
                    <a:pt x="10556" y="1206"/>
                  </a:cubicBezTo>
                  <a:cubicBezTo>
                    <a:pt x="10556" y="1122"/>
                    <a:pt x="10523" y="1043"/>
                    <a:pt x="10464" y="985"/>
                  </a:cubicBezTo>
                  <a:lnTo>
                    <a:pt x="10059" y="579"/>
                  </a:lnTo>
                  <a:cubicBezTo>
                    <a:pt x="9997" y="517"/>
                    <a:pt x="9916" y="487"/>
                    <a:pt x="9836" y="487"/>
                  </a:cubicBezTo>
                  <a:cubicBezTo>
                    <a:pt x="9755" y="487"/>
                    <a:pt x="9675" y="517"/>
                    <a:pt x="9613" y="579"/>
                  </a:cubicBezTo>
                  <a:lnTo>
                    <a:pt x="9368" y="823"/>
                  </a:lnTo>
                  <a:cubicBezTo>
                    <a:pt x="9243" y="757"/>
                    <a:pt x="9112" y="702"/>
                    <a:pt x="8977" y="661"/>
                  </a:cubicBezTo>
                  <a:lnTo>
                    <a:pt x="8977" y="315"/>
                  </a:lnTo>
                  <a:cubicBezTo>
                    <a:pt x="8977" y="141"/>
                    <a:pt x="8836" y="0"/>
                    <a:pt x="8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4;p56">
              <a:extLst>
                <a:ext uri="{FF2B5EF4-FFF2-40B4-BE49-F238E27FC236}">
                  <a16:creationId xmlns:a16="http://schemas.microsoft.com/office/drawing/2014/main" id="{A6617A70-325C-E603-3F53-E146F01E898E}"/>
                </a:ext>
              </a:extLst>
            </p:cNvPr>
            <p:cNvSpPr/>
            <p:nvPr/>
          </p:nvSpPr>
          <p:spPr>
            <a:xfrm>
              <a:off x="1008367" y="1531051"/>
              <a:ext cx="105169" cy="101039"/>
            </a:xfrm>
            <a:custGeom>
              <a:avLst/>
              <a:gdLst/>
              <a:ahLst/>
              <a:cxnLst/>
              <a:rect l="l" t="t" r="r" b="b"/>
              <a:pathLst>
                <a:path w="2776" h="2667" extrusionOk="0">
                  <a:moveTo>
                    <a:pt x="1005" y="1631"/>
                  </a:moveTo>
                  <a:cubicBezTo>
                    <a:pt x="1078" y="1631"/>
                    <a:pt x="1138" y="1692"/>
                    <a:pt x="1138" y="1765"/>
                  </a:cubicBezTo>
                  <a:lnTo>
                    <a:pt x="1138" y="2008"/>
                  </a:lnTo>
                  <a:lnTo>
                    <a:pt x="1137" y="2008"/>
                  </a:lnTo>
                  <a:cubicBezTo>
                    <a:pt x="1137" y="2095"/>
                    <a:pt x="1107" y="2174"/>
                    <a:pt x="1056" y="2237"/>
                  </a:cubicBezTo>
                  <a:cubicBezTo>
                    <a:pt x="913" y="2191"/>
                    <a:pt x="782" y="2111"/>
                    <a:pt x="672" y="2000"/>
                  </a:cubicBezTo>
                  <a:cubicBezTo>
                    <a:pt x="566" y="1894"/>
                    <a:pt x="488" y="1768"/>
                    <a:pt x="442" y="1631"/>
                  </a:cubicBezTo>
                  <a:close/>
                  <a:moveTo>
                    <a:pt x="1344" y="361"/>
                  </a:moveTo>
                  <a:cubicBezTo>
                    <a:pt x="1605" y="361"/>
                    <a:pt x="1865" y="471"/>
                    <a:pt x="2044" y="660"/>
                  </a:cubicBezTo>
                  <a:cubicBezTo>
                    <a:pt x="2305" y="930"/>
                    <a:pt x="2375" y="1322"/>
                    <a:pt x="2233" y="1682"/>
                  </a:cubicBezTo>
                  <a:cubicBezTo>
                    <a:pt x="2096" y="2024"/>
                    <a:pt x="1798" y="2252"/>
                    <a:pt x="1446" y="2286"/>
                  </a:cubicBezTo>
                  <a:cubicBezTo>
                    <a:pt x="1478" y="2203"/>
                    <a:pt x="1497" y="2111"/>
                    <a:pt x="1497" y="2016"/>
                  </a:cubicBezTo>
                  <a:lnTo>
                    <a:pt x="1497" y="1773"/>
                  </a:lnTo>
                  <a:cubicBezTo>
                    <a:pt x="1497" y="1498"/>
                    <a:pt x="1273" y="1273"/>
                    <a:pt x="996" y="1273"/>
                  </a:cubicBezTo>
                  <a:lnTo>
                    <a:pt x="383" y="1273"/>
                  </a:lnTo>
                  <a:cubicBezTo>
                    <a:pt x="409" y="787"/>
                    <a:pt x="810" y="388"/>
                    <a:pt x="1295" y="362"/>
                  </a:cubicBezTo>
                  <a:cubicBezTo>
                    <a:pt x="1311" y="362"/>
                    <a:pt x="1328" y="361"/>
                    <a:pt x="1344" y="361"/>
                  </a:cubicBezTo>
                  <a:close/>
                  <a:moveTo>
                    <a:pt x="1350" y="0"/>
                  </a:moveTo>
                  <a:cubicBezTo>
                    <a:pt x="1327" y="0"/>
                    <a:pt x="1304" y="1"/>
                    <a:pt x="1282" y="2"/>
                  </a:cubicBezTo>
                  <a:cubicBezTo>
                    <a:pt x="607" y="37"/>
                    <a:pt x="53" y="592"/>
                    <a:pt x="19" y="1265"/>
                  </a:cubicBezTo>
                  <a:cubicBezTo>
                    <a:pt x="1" y="1642"/>
                    <a:pt x="142" y="2011"/>
                    <a:pt x="408" y="2276"/>
                  </a:cubicBezTo>
                  <a:cubicBezTo>
                    <a:pt x="658" y="2526"/>
                    <a:pt x="1000" y="2667"/>
                    <a:pt x="1353" y="2667"/>
                  </a:cubicBezTo>
                  <a:cubicBezTo>
                    <a:pt x="1895" y="2667"/>
                    <a:pt x="2378" y="2326"/>
                    <a:pt x="2577" y="1825"/>
                  </a:cubicBezTo>
                  <a:cubicBezTo>
                    <a:pt x="2775" y="1330"/>
                    <a:pt x="2675" y="788"/>
                    <a:pt x="2315" y="412"/>
                  </a:cubicBezTo>
                  <a:cubicBezTo>
                    <a:pt x="2063" y="149"/>
                    <a:pt x="1714" y="0"/>
                    <a:pt x="1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935;p56">
            <a:extLst>
              <a:ext uri="{FF2B5EF4-FFF2-40B4-BE49-F238E27FC236}">
                <a16:creationId xmlns:a16="http://schemas.microsoft.com/office/drawing/2014/main" id="{C7B4036B-666C-D11B-10A3-614B74E8879F}"/>
              </a:ext>
            </a:extLst>
          </p:cNvPr>
          <p:cNvGrpSpPr/>
          <p:nvPr/>
        </p:nvGrpSpPr>
        <p:grpSpPr>
          <a:xfrm>
            <a:off x="817835" y="1319890"/>
            <a:ext cx="341227" cy="289621"/>
            <a:chOff x="7952725" y="749256"/>
            <a:chExt cx="476707" cy="404612"/>
          </a:xfrm>
        </p:grpSpPr>
        <p:sp>
          <p:nvSpPr>
            <p:cNvPr id="35" name="Google Shape;1936;p56">
              <a:extLst>
                <a:ext uri="{FF2B5EF4-FFF2-40B4-BE49-F238E27FC236}">
                  <a16:creationId xmlns:a16="http://schemas.microsoft.com/office/drawing/2014/main" id="{A2E0A88F-B20B-A0CF-A92E-F35EB7267D36}"/>
                </a:ext>
              </a:extLst>
            </p:cNvPr>
            <p:cNvSpPr/>
            <p:nvPr/>
          </p:nvSpPr>
          <p:spPr>
            <a:xfrm>
              <a:off x="8164957" y="779147"/>
              <a:ext cx="52243" cy="21367"/>
            </a:xfrm>
            <a:custGeom>
              <a:avLst/>
              <a:gdLst/>
              <a:ahLst/>
              <a:cxnLst/>
              <a:rect l="l" t="t" r="r" b="b"/>
              <a:pathLst>
                <a:path w="1379" h="564" extrusionOk="0">
                  <a:moveTo>
                    <a:pt x="684" y="1"/>
                  </a:moveTo>
                  <a:cubicBezTo>
                    <a:pt x="461" y="1"/>
                    <a:pt x="248" y="81"/>
                    <a:pt x="82" y="229"/>
                  </a:cubicBezTo>
                  <a:cubicBezTo>
                    <a:pt x="7" y="297"/>
                    <a:pt x="0" y="414"/>
                    <a:pt x="68" y="490"/>
                  </a:cubicBezTo>
                  <a:cubicBezTo>
                    <a:pt x="105" y="531"/>
                    <a:pt x="155" y="552"/>
                    <a:pt x="206" y="552"/>
                  </a:cubicBezTo>
                  <a:cubicBezTo>
                    <a:pt x="249" y="552"/>
                    <a:pt x="293" y="536"/>
                    <a:pt x="328" y="505"/>
                  </a:cubicBezTo>
                  <a:cubicBezTo>
                    <a:pt x="427" y="417"/>
                    <a:pt x="552" y="369"/>
                    <a:pt x="683" y="369"/>
                  </a:cubicBezTo>
                  <a:cubicBezTo>
                    <a:pt x="819" y="369"/>
                    <a:pt x="949" y="421"/>
                    <a:pt x="1049" y="514"/>
                  </a:cubicBezTo>
                  <a:cubicBezTo>
                    <a:pt x="1084" y="547"/>
                    <a:pt x="1129" y="563"/>
                    <a:pt x="1174" y="563"/>
                  </a:cubicBezTo>
                  <a:cubicBezTo>
                    <a:pt x="1223" y="563"/>
                    <a:pt x="1273" y="543"/>
                    <a:pt x="1310" y="506"/>
                  </a:cubicBezTo>
                  <a:cubicBezTo>
                    <a:pt x="1379" y="431"/>
                    <a:pt x="1374" y="315"/>
                    <a:pt x="1301" y="246"/>
                  </a:cubicBezTo>
                  <a:cubicBezTo>
                    <a:pt x="1134" y="89"/>
                    <a:pt x="915" y="1"/>
                    <a:pt x="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7;p56">
              <a:extLst>
                <a:ext uri="{FF2B5EF4-FFF2-40B4-BE49-F238E27FC236}">
                  <a16:creationId xmlns:a16="http://schemas.microsoft.com/office/drawing/2014/main" id="{72433421-51C8-BEE4-6111-3224FF9561C7}"/>
                </a:ext>
              </a:extLst>
            </p:cNvPr>
            <p:cNvSpPr/>
            <p:nvPr/>
          </p:nvSpPr>
          <p:spPr>
            <a:xfrm>
              <a:off x="8144386" y="749256"/>
              <a:ext cx="93424" cy="29588"/>
            </a:xfrm>
            <a:custGeom>
              <a:avLst/>
              <a:gdLst/>
              <a:ahLst/>
              <a:cxnLst/>
              <a:rect l="l" t="t" r="r" b="b"/>
              <a:pathLst>
                <a:path w="2466" h="781" extrusionOk="0">
                  <a:moveTo>
                    <a:pt x="1220" y="0"/>
                  </a:moveTo>
                  <a:cubicBezTo>
                    <a:pt x="800" y="0"/>
                    <a:pt x="397" y="155"/>
                    <a:pt x="84" y="434"/>
                  </a:cubicBezTo>
                  <a:cubicBezTo>
                    <a:pt x="7" y="502"/>
                    <a:pt x="1" y="618"/>
                    <a:pt x="69" y="694"/>
                  </a:cubicBezTo>
                  <a:cubicBezTo>
                    <a:pt x="104" y="734"/>
                    <a:pt x="154" y="755"/>
                    <a:pt x="204" y="755"/>
                  </a:cubicBezTo>
                  <a:cubicBezTo>
                    <a:pt x="248" y="755"/>
                    <a:pt x="291" y="739"/>
                    <a:pt x="327" y="708"/>
                  </a:cubicBezTo>
                  <a:cubicBezTo>
                    <a:pt x="572" y="490"/>
                    <a:pt x="889" y="368"/>
                    <a:pt x="1219" y="368"/>
                  </a:cubicBezTo>
                  <a:cubicBezTo>
                    <a:pt x="1560" y="368"/>
                    <a:pt x="1885" y="497"/>
                    <a:pt x="2135" y="730"/>
                  </a:cubicBezTo>
                  <a:cubicBezTo>
                    <a:pt x="2170" y="765"/>
                    <a:pt x="2216" y="780"/>
                    <a:pt x="2261" y="780"/>
                  </a:cubicBezTo>
                  <a:cubicBezTo>
                    <a:pt x="2310" y="780"/>
                    <a:pt x="2358" y="760"/>
                    <a:pt x="2395" y="723"/>
                  </a:cubicBezTo>
                  <a:cubicBezTo>
                    <a:pt x="2465" y="648"/>
                    <a:pt x="2461" y="532"/>
                    <a:pt x="2388" y="462"/>
                  </a:cubicBezTo>
                  <a:cubicBezTo>
                    <a:pt x="2069" y="163"/>
                    <a:pt x="1655" y="0"/>
                    <a:pt x="1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8;p56">
              <a:extLst>
                <a:ext uri="{FF2B5EF4-FFF2-40B4-BE49-F238E27FC236}">
                  <a16:creationId xmlns:a16="http://schemas.microsoft.com/office/drawing/2014/main" id="{17B34A4E-63E2-5901-AFBE-1BFEDC3AFFB2}"/>
                </a:ext>
              </a:extLst>
            </p:cNvPr>
            <p:cNvSpPr/>
            <p:nvPr/>
          </p:nvSpPr>
          <p:spPr>
            <a:xfrm>
              <a:off x="8006333" y="846052"/>
              <a:ext cx="368659" cy="229659"/>
            </a:xfrm>
            <a:custGeom>
              <a:avLst/>
              <a:gdLst/>
              <a:ahLst/>
              <a:cxnLst/>
              <a:rect l="l" t="t" r="r" b="b"/>
              <a:pathLst>
                <a:path w="9731" h="6062" extrusionOk="0">
                  <a:moveTo>
                    <a:pt x="9257" y="363"/>
                  </a:moveTo>
                  <a:cubicBezTo>
                    <a:pt x="9319" y="363"/>
                    <a:pt x="9372" y="414"/>
                    <a:pt x="9372" y="478"/>
                  </a:cubicBezTo>
                  <a:lnTo>
                    <a:pt x="9372" y="5555"/>
                  </a:lnTo>
                  <a:cubicBezTo>
                    <a:pt x="9370" y="5618"/>
                    <a:pt x="9319" y="5670"/>
                    <a:pt x="9257" y="5670"/>
                  </a:cubicBezTo>
                  <a:lnTo>
                    <a:pt x="476" y="5670"/>
                  </a:lnTo>
                  <a:cubicBezTo>
                    <a:pt x="413" y="5670"/>
                    <a:pt x="361" y="5619"/>
                    <a:pt x="361" y="5556"/>
                  </a:cubicBezTo>
                  <a:lnTo>
                    <a:pt x="361" y="477"/>
                  </a:lnTo>
                  <a:cubicBezTo>
                    <a:pt x="361" y="414"/>
                    <a:pt x="413" y="363"/>
                    <a:pt x="476" y="363"/>
                  </a:cubicBezTo>
                  <a:close/>
                  <a:moveTo>
                    <a:pt x="483" y="1"/>
                  </a:moveTo>
                  <a:cubicBezTo>
                    <a:pt x="216" y="1"/>
                    <a:pt x="0" y="216"/>
                    <a:pt x="0" y="483"/>
                  </a:cubicBezTo>
                  <a:lnTo>
                    <a:pt x="0" y="5579"/>
                  </a:lnTo>
                  <a:cubicBezTo>
                    <a:pt x="0" y="5846"/>
                    <a:pt x="216" y="6062"/>
                    <a:pt x="483" y="6062"/>
                  </a:cubicBezTo>
                  <a:lnTo>
                    <a:pt x="9248" y="6062"/>
                  </a:lnTo>
                  <a:cubicBezTo>
                    <a:pt x="9515" y="6062"/>
                    <a:pt x="9731" y="5846"/>
                    <a:pt x="9731" y="5579"/>
                  </a:cubicBezTo>
                  <a:lnTo>
                    <a:pt x="9731" y="484"/>
                  </a:lnTo>
                  <a:cubicBezTo>
                    <a:pt x="9730" y="217"/>
                    <a:pt x="9514" y="1"/>
                    <a:pt x="9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9;p56">
              <a:extLst>
                <a:ext uri="{FF2B5EF4-FFF2-40B4-BE49-F238E27FC236}">
                  <a16:creationId xmlns:a16="http://schemas.microsoft.com/office/drawing/2014/main" id="{E1353AB4-AE4C-3B49-B7B7-B98A10D0A13E}"/>
                </a:ext>
              </a:extLst>
            </p:cNvPr>
            <p:cNvSpPr/>
            <p:nvPr/>
          </p:nvSpPr>
          <p:spPr>
            <a:xfrm>
              <a:off x="7952725" y="812524"/>
              <a:ext cx="476707" cy="341344"/>
            </a:xfrm>
            <a:custGeom>
              <a:avLst/>
              <a:gdLst/>
              <a:ahLst/>
              <a:cxnLst/>
              <a:rect l="l" t="t" r="r" b="b"/>
              <a:pathLst>
                <a:path w="12583" h="9010" extrusionOk="0">
                  <a:moveTo>
                    <a:pt x="7411" y="7799"/>
                  </a:moveTo>
                  <a:lnTo>
                    <a:pt x="7411" y="7846"/>
                  </a:lnTo>
                  <a:cubicBezTo>
                    <a:pt x="7411" y="7948"/>
                    <a:pt x="7330" y="8029"/>
                    <a:pt x="7229" y="8029"/>
                  </a:cubicBezTo>
                  <a:lnTo>
                    <a:pt x="5364" y="8029"/>
                  </a:lnTo>
                  <a:cubicBezTo>
                    <a:pt x="5263" y="8029"/>
                    <a:pt x="5181" y="7948"/>
                    <a:pt x="5181" y="7846"/>
                  </a:cubicBezTo>
                  <a:lnTo>
                    <a:pt x="5181" y="7799"/>
                  </a:lnTo>
                  <a:close/>
                  <a:moveTo>
                    <a:pt x="12062" y="7798"/>
                  </a:moveTo>
                  <a:cubicBezTo>
                    <a:pt x="12128" y="7798"/>
                    <a:pt x="12182" y="7852"/>
                    <a:pt x="12182" y="7918"/>
                  </a:cubicBezTo>
                  <a:cubicBezTo>
                    <a:pt x="12185" y="8304"/>
                    <a:pt x="11871" y="8618"/>
                    <a:pt x="11484" y="8618"/>
                  </a:cubicBezTo>
                  <a:lnTo>
                    <a:pt x="1120" y="8618"/>
                  </a:lnTo>
                  <a:cubicBezTo>
                    <a:pt x="733" y="8618"/>
                    <a:pt x="419" y="8304"/>
                    <a:pt x="419" y="7918"/>
                  </a:cubicBezTo>
                  <a:cubicBezTo>
                    <a:pt x="419" y="7852"/>
                    <a:pt x="472" y="7798"/>
                    <a:pt x="538" y="7798"/>
                  </a:cubicBezTo>
                  <a:lnTo>
                    <a:pt x="4820" y="7798"/>
                  </a:lnTo>
                  <a:lnTo>
                    <a:pt x="4820" y="7837"/>
                  </a:lnTo>
                  <a:cubicBezTo>
                    <a:pt x="4820" y="8141"/>
                    <a:pt x="5066" y="8387"/>
                    <a:pt x="5370" y="8387"/>
                  </a:cubicBezTo>
                  <a:lnTo>
                    <a:pt x="7218" y="8387"/>
                  </a:lnTo>
                  <a:cubicBezTo>
                    <a:pt x="7522" y="8387"/>
                    <a:pt x="7768" y="8141"/>
                    <a:pt x="7768" y="7837"/>
                  </a:cubicBezTo>
                  <a:lnTo>
                    <a:pt x="7768" y="7798"/>
                  </a:lnTo>
                  <a:close/>
                  <a:moveTo>
                    <a:pt x="1466" y="1"/>
                  </a:moveTo>
                  <a:cubicBezTo>
                    <a:pt x="1004" y="1"/>
                    <a:pt x="628" y="374"/>
                    <a:pt x="628" y="838"/>
                  </a:cubicBezTo>
                  <a:lnTo>
                    <a:pt x="628" y="6968"/>
                  </a:lnTo>
                  <a:cubicBezTo>
                    <a:pt x="628" y="7142"/>
                    <a:pt x="682" y="7303"/>
                    <a:pt x="772" y="7438"/>
                  </a:cubicBezTo>
                  <a:lnTo>
                    <a:pt x="488" y="7438"/>
                  </a:lnTo>
                  <a:cubicBezTo>
                    <a:pt x="488" y="7438"/>
                    <a:pt x="0" y="7654"/>
                    <a:pt x="0" y="7923"/>
                  </a:cubicBezTo>
                  <a:cubicBezTo>
                    <a:pt x="0" y="8515"/>
                    <a:pt x="482" y="8996"/>
                    <a:pt x="1074" y="9010"/>
                  </a:cubicBezTo>
                  <a:lnTo>
                    <a:pt x="11509" y="9010"/>
                  </a:lnTo>
                  <a:cubicBezTo>
                    <a:pt x="12101" y="8996"/>
                    <a:pt x="12583" y="8515"/>
                    <a:pt x="12583" y="7923"/>
                  </a:cubicBezTo>
                  <a:cubicBezTo>
                    <a:pt x="12583" y="7653"/>
                    <a:pt x="12364" y="7434"/>
                    <a:pt x="12094" y="7434"/>
                  </a:cubicBezTo>
                  <a:lnTo>
                    <a:pt x="12094" y="7438"/>
                  </a:lnTo>
                  <a:lnTo>
                    <a:pt x="11803" y="7438"/>
                  </a:lnTo>
                  <a:cubicBezTo>
                    <a:pt x="11893" y="7301"/>
                    <a:pt x="11946" y="7139"/>
                    <a:pt x="11934" y="6965"/>
                  </a:cubicBezTo>
                  <a:lnTo>
                    <a:pt x="11934" y="6067"/>
                  </a:lnTo>
                  <a:cubicBezTo>
                    <a:pt x="11947" y="5965"/>
                    <a:pt x="11865" y="5883"/>
                    <a:pt x="11763" y="5883"/>
                  </a:cubicBezTo>
                  <a:cubicBezTo>
                    <a:pt x="11661" y="5883"/>
                    <a:pt x="11573" y="6067"/>
                    <a:pt x="11573" y="6067"/>
                  </a:cubicBezTo>
                  <a:lnTo>
                    <a:pt x="11573" y="6970"/>
                  </a:lnTo>
                  <a:cubicBezTo>
                    <a:pt x="11573" y="7228"/>
                    <a:pt x="11364" y="7438"/>
                    <a:pt x="11104" y="7438"/>
                  </a:cubicBezTo>
                  <a:lnTo>
                    <a:pt x="1460" y="7438"/>
                  </a:lnTo>
                  <a:cubicBezTo>
                    <a:pt x="1200" y="7438"/>
                    <a:pt x="991" y="7228"/>
                    <a:pt x="991" y="6970"/>
                  </a:cubicBezTo>
                  <a:lnTo>
                    <a:pt x="991" y="864"/>
                  </a:lnTo>
                  <a:cubicBezTo>
                    <a:pt x="991" y="604"/>
                    <a:pt x="1200" y="394"/>
                    <a:pt x="1460" y="394"/>
                  </a:cubicBezTo>
                  <a:lnTo>
                    <a:pt x="11382" y="394"/>
                  </a:lnTo>
                  <a:cubicBezTo>
                    <a:pt x="11488" y="394"/>
                    <a:pt x="11573" y="479"/>
                    <a:pt x="11573" y="586"/>
                  </a:cubicBezTo>
                  <a:lnTo>
                    <a:pt x="11573" y="5281"/>
                  </a:lnTo>
                  <a:cubicBezTo>
                    <a:pt x="11573" y="5304"/>
                    <a:pt x="11583" y="5325"/>
                    <a:pt x="11598" y="5339"/>
                  </a:cubicBezTo>
                  <a:cubicBezTo>
                    <a:pt x="11650" y="5388"/>
                    <a:pt x="11704" y="5408"/>
                    <a:pt x="11754" y="5408"/>
                  </a:cubicBezTo>
                  <a:cubicBezTo>
                    <a:pt x="11853" y="5408"/>
                    <a:pt x="11934" y="5326"/>
                    <a:pt x="11934" y="5224"/>
                  </a:cubicBezTo>
                  <a:lnTo>
                    <a:pt x="11934" y="838"/>
                  </a:lnTo>
                  <a:cubicBezTo>
                    <a:pt x="11934" y="377"/>
                    <a:pt x="11559" y="1"/>
                    <a:pt x="1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0;p56">
              <a:extLst>
                <a:ext uri="{FF2B5EF4-FFF2-40B4-BE49-F238E27FC236}">
                  <a16:creationId xmlns:a16="http://schemas.microsoft.com/office/drawing/2014/main" id="{6267C788-78B3-8CA4-9438-FDBE96D5CA04}"/>
                </a:ext>
              </a:extLst>
            </p:cNvPr>
            <p:cNvSpPr/>
            <p:nvPr/>
          </p:nvSpPr>
          <p:spPr>
            <a:xfrm>
              <a:off x="8039747" y="885756"/>
              <a:ext cx="301716" cy="144266"/>
            </a:xfrm>
            <a:custGeom>
              <a:avLst/>
              <a:gdLst/>
              <a:ahLst/>
              <a:cxnLst/>
              <a:rect l="l" t="t" r="r" b="b"/>
              <a:pathLst>
                <a:path w="7964" h="3808" extrusionOk="0">
                  <a:moveTo>
                    <a:pt x="7603" y="1410"/>
                  </a:moveTo>
                  <a:lnTo>
                    <a:pt x="7603" y="2721"/>
                  </a:lnTo>
                  <a:lnTo>
                    <a:pt x="6998" y="2721"/>
                  </a:lnTo>
                  <a:cubicBezTo>
                    <a:pt x="6825" y="2721"/>
                    <a:pt x="6685" y="2860"/>
                    <a:pt x="6685" y="3033"/>
                  </a:cubicBezTo>
                  <a:lnTo>
                    <a:pt x="6685" y="3397"/>
                  </a:lnTo>
                  <a:lnTo>
                    <a:pt x="5885" y="2785"/>
                  </a:lnTo>
                  <a:cubicBezTo>
                    <a:pt x="5832" y="2743"/>
                    <a:pt x="5763" y="2721"/>
                    <a:pt x="5695" y="2721"/>
                  </a:cubicBezTo>
                  <a:lnTo>
                    <a:pt x="2917" y="2721"/>
                  </a:lnTo>
                  <a:lnTo>
                    <a:pt x="2917" y="1410"/>
                  </a:lnTo>
                  <a:close/>
                  <a:moveTo>
                    <a:pt x="313" y="1"/>
                  </a:moveTo>
                  <a:cubicBezTo>
                    <a:pt x="140" y="1"/>
                    <a:pt x="1" y="141"/>
                    <a:pt x="1" y="314"/>
                  </a:cubicBezTo>
                  <a:lnTo>
                    <a:pt x="1" y="1720"/>
                  </a:lnTo>
                  <a:cubicBezTo>
                    <a:pt x="1" y="1893"/>
                    <a:pt x="140" y="2033"/>
                    <a:pt x="313" y="2033"/>
                  </a:cubicBezTo>
                  <a:lnTo>
                    <a:pt x="918" y="2033"/>
                  </a:lnTo>
                  <a:lnTo>
                    <a:pt x="918" y="2436"/>
                  </a:lnTo>
                  <a:cubicBezTo>
                    <a:pt x="918" y="2552"/>
                    <a:pt x="977" y="2665"/>
                    <a:pt x="1080" y="2720"/>
                  </a:cubicBezTo>
                  <a:cubicBezTo>
                    <a:pt x="1128" y="2746"/>
                    <a:pt x="1181" y="2760"/>
                    <a:pt x="1234" y="2760"/>
                  </a:cubicBezTo>
                  <a:cubicBezTo>
                    <a:pt x="1302" y="2760"/>
                    <a:pt x="1369" y="2738"/>
                    <a:pt x="1424" y="2696"/>
                  </a:cubicBezTo>
                  <a:lnTo>
                    <a:pt x="2305" y="2032"/>
                  </a:lnTo>
                  <a:lnTo>
                    <a:pt x="2556" y="2032"/>
                  </a:lnTo>
                  <a:lnTo>
                    <a:pt x="2556" y="2767"/>
                  </a:lnTo>
                  <a:cubicBezTo>
                    <a:pt x="2556" y="2940"/>
                    <a:pt x="2696" y="3080"/>
                    <a:pt x="2869" y="3080"/>
                  </a:cubicBezTo>
                  <a:lnTo>
                    <a:pt x="5702" y="3080"/>
                  </a:lnTo>
                  <a:lnTo>
                    <a:pt x="6575" y="3743"/>
                  </a:lnTo>
                  <a:cubicBezTo>
                    <a:pt x="6632" y="3785"/>
                    <a:pt x="6697" y="3807"/>
                    <a:pt x="6765" y="3807"/>
                  </a:cubicBezTo>
                  <a:cubicBezTo>
                    <a:pt x="6817" y="3807"/>
                    <a:pt x="6872" y="3793"/>
                    <a:pt x="6920" y="3766"/>
                  </a:cubicBezTo>
                  <a:cubicBezTo>
                    <a:pt x="7020" y="3710"/>
                    <a:pt x="7078" y="3600"/>
                    <a:pt x="7078" y="3483"/>
                  </a:cubicBezTo>
                  <a:lnTo>
                    <a:pt x="7078" y="3080"/>
                  </a:lnTo>
                  <a:lnTo>
                    <a:pt x="7650" y="3080"/>
                  </a:lnTo>
                  <a:cubicBezTo>
                    <a:pt x="7823" y="3080"/>
                    <a:pt x="7963" y="2940"/>
                    <a:pt x="7963" y="2767"/>
                  </a:cubicBezTo>
                  <a:lnTo>
                    <a:pt x="7963" y="1360"/>
                  </a:lnTo>
                  <a:cubicBezTo>
                    <a:pt x="7964" y="1189"/>
                    <a:pt x="7825" y="1050"/>
                    <a:pt x="7653" y="1050"/>
                  </a:cubicBezTo>
                  <a:lnTo>
                    <a:pt x="5442" y="1050"/>
                  </a:lnTo>
                  <a:lnTo>
                    <a:pt x="5442" y="193"/>
                  </a:lnTo>
                  <a:cubicBezTo>
                    <a:pt x="5442" y="88"/>
                    <a:pt x="5356" y="1"/>
                    <a:pt x="5250" y="1"/>
                  </a:cubicBezTo>
                  <a:lnTo>
                    <a:pt x="2177" y="1"/>
                  </a:lnTo>
                  <a:cubicBezTo>
                    <a:pt x="2142" y="1"/>
                    <a:pt x="2107" y="17"/>
                    <a:pt x="2084" y="46"/>
                  </a:cubicBezTo>
                  <a:cubicBezTo>
                    <a:pt x="1968" y="196"/>
                    <a:pt x="2072" y="361"/>
                    <a:pt x="2214" y="361"/>
                  </a:cubicBezTo>
                  <a:lnTo>
                    <a:pt x="5080" y="361"/>
                  </a:lnTo>
                  <a:lnTo>
                    <a:pt x="5080" y="1050"/>
                  </a:lnTo>
                  <a:lnTo>
                    <a:pt x="2871" y="1050"/>
                  </a:lnTo>
                  <a:cubicBezTo>
                    <a:pt x="2698" y="1050"/>
                    <a:pt x="2558" y="1190"/>
                    <a:pt x="2558" y="1363"/>
                  </a:cubicBezTo>
                  <a:lnTo>
                    <a:pt x="2558" y="1672"/>
                  </a:lnTo>
                  <a:lnTo>
                    <a:pt x="2276" y="1672"/>
                  </a:lnTo>
                  <a:cubicBezTo>
                    <a:pt x="2208" y="1672"/>
                    <a:pt x="2140" y="1695"/>
                    <a:pt x="2085" y="1735"/>
                  </a:cubicBezTo>
                  <a:lnTo>
                    <a:pt x="1280" y="2347"/>
                  </a:lnTo>
                  <a:lnTo>
                    <a:pt x="1280" y="1985"/>
                  </a:lnTo>
                  <a:cubicBezTo>
                    <a:pt x="1280" y="1812"/>
                    <a:pt x="1139" y="1672"/>
                    <a:pt x="967" y="1672"/>
                  </a:cubicBezTo>
                  <a:lnTo>
                    <a:pt x="362" y="1672"/>
                  </a:lnTo>
                  <a:lnTo>
                    <a:pt x="362" y="361"/>
                  </a:lnTo>
                  <a:lnTo>
                    <a:pt x="1258" y="361"/>
                  </a:lnTo>
                  <a:cubicBezTo>
                    <a:pt x="1353" y="361"/>
                    <a:pt x="1438" y="292"/>
                    <a:pt x="1446" y="198"/>
                  </a:cubicBezTo>
                  <a:cubicBezTo>
                    <a:pt x="1455" y="90"/>
                    <a:pt x="1371" y="1"/>
                    <a:pt x="1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Subtitle 10">
            <a:extLst>
              <a:ext uri="{FF2B5EF4-FFF2-40B4-BE49-F238E27FC236}">
                <a16:creationId xmlns:a16="http://schemas.microsoft.com/office/drawing/2014/main" id="{804C685F-FE08-A58B-BE93-B349815A0F47}"/>
              </a:ext>
            </a:extLst>
          </p:cNvPr>
          <p:cNvSpPr txBox="1">
            <a:spLocks/>
          </p:cNvSpPr>
          <p:nvPr/>
        </p:nvSpPr>
        <p:spPr>
          <a:xfrm>
            <a:off x="4218151" y="1811120"/>
            <a:ext cx="462313"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VS</a:t>
            </a:r>
            <a:endParaRPr lang="en-US" b="1" dirty="0"/>
          </a:p>
        </p:txBody>
      </p:sp>
      <p:pic>
        <p:nvPicPr>
          <p:cNvPr id="41" name="Picture 40">
            <a:extLst>
              <a:ext uri="{FF2B5EF4-FFF2-40B4-BE49-F238E27FC236}">
                <a16:creationId xmlns:a16="http://schemas.microsoft.com/office/drawing/2014/main" id="{54E7E6D7-F232-84E1-6103-4A0E752057CC}"/>
              </a:ext>
            </a:extLst>
          </p:cNvPr>
          <p:cNvPicPr>
            <a:picLocks noChangeAspect="1"/>
          </p:cNvPicPr>
          <p:nvPr/>
        </p:nvPicPr>
        <p:blipFill>
          <a:blip r:embed="rId3"/>
          <a:stretch>
            <a:fillRect/>
          </a:stretch>
        </p:blipFill>
        <p:spPr>
          <a:xfrm>
            <a:off x="817835" y="1814655"/>
            <a:ext cx="3048080" cy="576958"/>
          </a:xfrm>
          <a:prstGeom prst="rect">
            <a:avLst/>
          </a:prstGeom>
        </p:spPr>
      </p:pic>
      <p:pic>
        <p:nvPicPr>
          <p:cNvPr id="42" name="Picture 41">
            <a:extLst>
              <a:ext uri="{FF2B5EF4-FFF2-40B4-BE49-F238E27FC236}">
                <a16:creationId xmlns:a16="http://schemas.microsoft.com/office/drawing/2014/main" id="{CB0A81F3-082B-8B0A-5994-F9DB44C5D1D0}"/>
              </a:ext>
            </a:extLst>
          </p:cNvPr>
          <p:cNvPicPr>
            <a:picLocks noChangeAspect="1"/>
          </p:cNvPicPr>
          <p:nvPr/>
        </p:nvPicPr>
        <p:blipFill>
          <a:blip r:embed="rId4"/>
          <a:stretch>
            <a:fillRect/>
          </a:stretch>
        </p:blipFill>
        <p:spPr>
          <a:xfrm>
            <a:off x="5032701" y="1588574"/>
            <a:ext cx="2677956" cy="1006955"/>
          </a:xfrm>
          <a:prstGeom prst="rect">
            <a:avLst/>
          </a:prstGeom>
        </p:spPr>
      </p:pic>
      <p:sp>
        <p:nvSpPr>
          <p:cNvPr id="43" name="TextBox 42">
            <a:extLst>
              <a:ext uri="{FF2B5EF4-FFF2-40B4-BE49-F238E27FC236}">
                <a16:creationId xmlns:a16="http://schemas.microsoft.com/office/drawing/2014/main" id="{9C1F7AB2-4C0A-40F7-DC93-CD717716F26F}"/>
              </a:ext>
            </a:extLst>
          </p:cNvPr>
          <p:cNvSpPr txBox="1"/>
          <p:nvPr/>
        </p:nvSpPr>
        <p:spPr>
          <a:xfrm>
            <a:off x="817835" y="3501420"/>
            <a:ext cx="6583119" cy="307777"/>
          </a:xfrm>
          <a:prstGeom prst="rect">
            <a:avLst/>
          </a:prstGeom>
          <a:noFill/>
        </p:spPr>
        <p:txBody>
          <a:bodyPr wrap="square" rtlCol="0">
            <a:spAutoFit/>
          </a:bodyPr>
          <a:lstStyle/>
          <a:p>
            <a:r>
              <a:rPr lang="en-US" dirty="0"/>
              <a:t>Do </a:t>
            </a:r>
            <a:r>
              <a:rPr lang="en-US" dirty="0" err="1"/>
              <a:t>không</a:t>
            </a:r>
            <a:r>
              <a:rPr lang="en-US" dirty="0"/>
              <a:t> </a:t>
            </a:r>
            <a:r>
              <a:rPr lang="en-US" dirty="0" err="1"/>
              <a:t>phải</a:t>
            </a:r>
            <a:r>
              <a:rPr lang="en-US" dirty="0"/>
              <a:t> </a:t>
            </a:r>
            <a:r>
              <a:rPr lang="en-US" dirty="0" err="1"/>
              <a:t>thực</a:t>
            </a:r>
            <a:r>
              <a:rPr lang="en-US" dirty="0"/>
              <a:t> </a:t>
            </a:r>
            <a:r>
              <a:rPr lang="en-US" dirty="0" err="1"/>
              <a:t>hiện</a:t>
            </a:r>
            <a:r>
              <a:rPr lang="en-US" dirty="0"/>
              <a:t> Boxing/Unboxing </a:t>
            </a:r>
            <a:r>
              <a:rPr lang="en-US" dirty="0" err="1"/>
              <a:t>trong</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thi</a:t>
            </a:r>
            <a:endParaRPr lang="en-US" dirty="0"/>
          </a:p>
        </p:txBody>
      </p:sp>
    </p:spTree>
    <p:extLst>
      <p:ext uri="{BB962C8B-B14F-4D97-AF65-F5344CB8AC3E}">
        <p14:creationId xmlns:p14="http://schemas.microsoft.com/office/powerpoint/2010/main" val="2315243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0" name="Google Shape;2376;p70">
            <a:extLst>
              <a:ext uri="{FF2B5EF4-FFF2-40B4-BE49-F238E27FC236}">
                <a16:creationId xmlns:a16="http://schemas.microsoft.com/office/drawing/2014/main" id="{60593620-6FB2-4051-B833-9D0BC59D9DA1}"/>
              </a:ext>
            </a:extLst>
          </p:cNvPr>
          <p:cNvSpPr txBox="1">
            <a:spLocks/>
          </p:cNvSpPr>
          <p:nvPr/>
        </p:nvSpPr>
        <p:spPr>
          <a:xfrm>
            <a:off x="278481" y="2425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300">
                <a:latin typeface="Roboto" panose="02000000000000000000" pitchFamily="2" charset="0"/>
                <a:ea typeface="Roboto" panose="02000000000000000000" pitchFamily="2" charset="0"/>
                <a:cs typeface="Times New Roman" panose="02020603050405020304" pitchFamily="18" charset="0"/>
              </a:rPr>
              <a:t>6. Demo – Infinite Stream</a:t>
            </a:r>
          </a:p>
        </p:txBody>
      </p:sp>
      <p:sp>
        <p:nvSpPr>
          <p:cNvPr id="6" name="Google Shape;2230;p63">
            <a:extLst>
              <a:ext uri="{FF2B5EF4-FFF2-40B4-BE49-F238E27FC236}">
                <a16:creationId xmlns:a16="http://schemas.microsoft.com/office/drawing/2014/main" id="{B189BC5B-32A5-A48D-2B0E-83CE597A5C6B}"/>
              </a:ext>
            </a:extLst>
          </p:cNvPr>
          <p:cNvSpPr txBox="1"/>
          <p:nvPr/>
        </p:nvSpPr>
        <p:spPr>
          <a:xfrm>
            <a:off x="450671" y="1704621"/>
            <a:ext cx="1789375" cy="42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b="1" dirty="0">
                <a:solidFill>
                  <a:schemeClr val="dk1"/>
                </a:solidFill>
                <a:latin typeface="Roboto" panose="02000000000000000000" pitchFamily="2" charset="0"/>
                <a:ea typeface="Roboto" panose="02000000000000000000" pitchFamily="2" charset="0"/>
                <a:cs typeface="IBM Plex Mono"/>
                <a:sym typeface="IBM Plex Mono"/>
              </a:rPr>
              <a:t>Infinite Stream</a:t>
            </a:r>
            <a:endParaRPr sz="2000" b="1" dirty="0">
              <a:solidFill>
                <a:schemeClr val="dk1"/>
              </a:solidFill>
              <a:latin typeface="Roboto" panose="02000000000000000000" pitchFamily="2" charset="0"/>
              <a:ea typeface="Roboto" panose="02000000000000000000" pitchFamily="2" charset="0"/>
              <a:cs typeface="IBM Plex Mono"/>
              <a:sym typeface="IBM Plex Mono"/>
            </a:endParaRPr>
          </a:p>
        </p:txBody>
      </p:sp>
      <p:sp>
        <p:nvSpPr>
          <p:cNvPr id="7" name="Google Shape;2231;p63">
            <a:extLst>
              <a:ext uri="{FF2B5EF4-FFF2-40B4-BE49-F238E27FC236}">
                <a16:creationId xmlns:a16="http://schemas.microsoft.com/office/drawing/2014/main" id="{069DEB2E-844E-AF72-0EBA-F86FD5D4344B}"/>
              </a:ext>
            </a:extLst>
          </p:cNvPr>
          <p:cNvSpPr txBox="1"/>
          <p:nvPr/>
        </p:nvSpPr>
        <p:spPr>
          <a:xfrm>
            <a:off x="2791628" y="898439"/>
            <a:ext cx="1741437" cy="42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000" b="1" dirty="0">
                <a:solidFill>
                  <a:schemeClr val="dk1"/>
                </a:solidFill>
                <a:latin typeface="Roboto" panose="02000000000000000000" pitchFamily="2" charset="0"/>
                <a:ea typeface="Roboto" panose="02000000000000000000" pitchFamily="2" charset="0"/>
                <a:cs typeface="IBM Plex Mono"/>
                <a:sym typeface="IBM Plex Mono"/>
              </a:rPr>
              <a:t>g</a:t>
            </a:r>
            <a:r>
              <a:rPr lang="en-US" sz="2000" b="1">
                <a:solidFill>
                  <a:schemeClr val="dk1"/>
                </a:solidFill>
                <a:latin typeface="Roboto" panose="02000000000000000000" pitchFamily="2" charset="0"/>
                <a:ea typeface="Roboto" panose="02000000000000000000" pitchFamily="2" charset="0"/>
                <a:cs typeface="IBM Plex Mono"/>
                <a:sym typeface="IBM Plex Mono"/>
              </a:rPr>
              <a:t>enerate</a:t>
            </a:r>
            <a:r>
              <a:rPr lang="en-US" sz="2000" b="1" dirty="0">
                <a:solidFill>
                  <a:schemeClr val="dk1"/>
                </a:solidFill>
                <a:latin typeface="Roboto" panose="02000000000000000000" pitchFamily="2" charset="0"/>
                <a:ea typeface="Roboto" panose="02000000000000000000" pitchFamily="2" charset="0"/>
                <a:cs typeface="IBM Plex Mono"/>
                <a:sym typeface="IBM Plex Mono"/>
              </a:rPr>
              <a:t>() </a:t>
            </a:r>
            <a:endParaRPr sz="2000" b="1" dirty="0">
              <a:solidFill>
                <a:schemeClr val="dk1"/>
              </a:solidFill>
              <a:latin typeface="Roboto" panose="02000000000000000000" pitchFamily="2" charset="0"/>
              <a:ea typeface="Roboto" panose="02000000000000000000" pitchFamily="2" charset="0"/>
              <a:cs typeface="IBM Plex Mono"/>
              <a:sym typeface="IBM Plex Mono"/>
            </a:endParaRPr>
          </a:p>
        </p:txBody>
      </p:sp>
      <p:sp>
        <p:nvSpPr>
          <p:cNvPr id="8" name="Google Shape;2236;p63">
            <a:extLst>
              <a:ext uri="{FF2B5EF4-FFF2-40B4-BE49-F238E27FC236}">
                <a16:creationId xmlns:a16="http://schemas.microsoft.com/office/drawing/2014/main" id="{8D929D17-3F78-199E-757A-529C373F9024}"/>
              </a:ext>
            </a:extLst>
          </p:cNvPr>
          <p:cNvSpPr txBox="1"/>
          <p:nvPr/>
        </p:nvSpPr>
        <p:spPr>
          <a:xfrm>
            <a:off x="2791628" y="2637264"/>
            <a:ext cx="1577562" cy="42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b="1" dirty="0">
                <a:solidFill>
                  <a:schemeClr val="dk1"/>
                </a:solidFill>
                <a:latin typeface="Roboto" panose="02000000000000000000" pitchFamily="2" charset="0"/>
                <a:ea typeface="Roboto" panose="02000000000000000000" pitchFamily="2" charset="0"/>
                <a:cs typeface="IBM Plex Mono"/>
                <a:sym typeface="IBM Plex Mono"/>
              </a:rPr>
              <a:t>i</a:t>
            </a:r>
            <a:r>
              <a:rPr lang="en" sz="2000" b="1">
                <a:solidFill>
                  <a:schemeClr val="dk1"/>
                </a:solidFill>
                <a:latin typeface="Roboto" panose="02000000000000000000" pitchFamily="2" charset="0"/>
                <a:ea typeface="Roboto" panose="02000000000000000000" pitchFamily="2" charset="0"/>
                <a:cs typeface="IBM Plex Mono"/>
                <a:sym typeface="IBM Plex Mono"/>
              </a:rPr>
              <a:t>terate</a:t>
            </a:r>
            <a:r>
              <a:rPr lang="en" sz="2000" b="1" dirty="0">
                <a:solidFill>
                  <a:schemeClr val="dk1"/>
                </a:solidFill>
                <a:latin typeface="Roboto" panose="02000000000000000000" pitchFamily="2" charset="0"/>
                <a:ea typeface="Roboto" panose="02000000000000000000" pitchFamily="2" charset="0"/>
                <a:cs typeface="IBM Plex Mono"/>
                <a:sym typeface="IBM Plex Mono"/>
              </a:rPr>
              <a:t>()</a:t>
            </a:r>
            <a:endParaRPr sz="2000" b="1" dirty="0">
              <a:solidFill>
                <a:schemeClr val="dk1"/>
              </a:solidFill>
              <a:latin typeface="Roboto" panose="02000000000000000000" pitchFamily="2" charset="0"/>
              <a:ea typeface="Roboto" panose="02000000000000000000" pitchFamily="2" charset="0"/>
              <a:cs typeface="IBM Plex Mono"/>
              <a:sym typeface="IBM Plex Mono"/>
            </a:endParaRPr>
          </a:p>
        </p:txBody>
      </p:sp>
      <p:cxnSp>
        <p:nvCxnSpPr>
          <p:cNvPr id="9" name="Google Shape;2241;p63">
            <a:extLst>
              <a:ext uri="{FF2B5EF4-FFF2-40B4-BE49-F238E27FC236}">
                <a16:creationId xmlns:a16="http://schemas.microsoft.com/office/drawing/2014/main" id="{DD6AD9E8-4DC1-8C63-F786-AF1D05778EA4}"/>
              </a:ext>
            </a:extLst>
          </p:cNvPr>
          <p:cNvCxnSpPr/>
          <p:nvPr/>
        </p:nvCxnSpPr>
        <p:spPr>
          <a:xfrm flipV="1">
            <a:off x="1980153" y="1101183"/>
            <a:ext cx="811575" cy="8732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2" name="Google Shape;2242;p63">
            <a:extLst>
              <a:ext uri="{FF2B5EF4-FFF2-40B4-BE49-F238E27FC236}">
                <a16:creationId xmlns:a16="http://schemas.microsoft.com/office/drawing/2014/main" id="{3C64B0E1-8C5F-DCF8-2526-7C2629E2C88C}"/>
              </a:ext>
            </a:extLst>
          </p:cNvPr>
          <p:cNvCxnSpPr/>
          <p:nvPr/>
        </p:nvCxnSpPr>
        <p:spPr>
          <a:xfrm>
            <a:off x="1980153" y="1978539"/>
            <a:ext cx="811575" cy="873225"/>
          </a:xfrm>
          <a:prstGeom prst="bentConnector3">
            <a:avLst>
              <a:gd name="adj1" fmla="val 50000"/>
            </a:avLst>
          </a:prstGeom>
          <a:noFill/>
          <a:ln w="9525" cap="flat" cmpd="sng">
            <a:solidFill>
              <a:schemeClr val="lt2"/>
            </a:solidFill>
            <a:prstDash val="solid"/>
            <a:round/>
            <a:headEnd type="none" w="med" len="med"/>
            <a:tailEnd type="none" w="med" len="med"/>
          </a:ln>
        </p:spPr>
      </p:cxnSp>
      <p:pic>
        <p:nvPicPr>
          <p:cNvPr id="13" name="Picture 12">
            <a:extLst>
              <a:ext uri="{FF2B5EF4-FFF2-40B4-BE49-F238E27FC236}">
                <a16:creationId xmlns:a16="http://schemas.microsoft.com/office/drawing/2014/main" id="{6343E48C-4349-C004-C75F-15C261492DAF}"/>
              </a:ext>
            </a:extLst>
          </p:cNvPr>
          <p:cNvPicPr>
            <a:picLocks noChangeAspect="1"/>
          </p:cNvPicPr>
          <p:nvPr/>
        </p:nvPicPr>
        <p:blipFill>
          <a:blip r:embed="rId3"/>
          <a:stretch>
            <a:fillRect/>
          </a:stretch>
        </p:blipFill>
        <p:spPr>
          <a:xfrm>
            <a:off x="2791628" y="1293219"/>
            <a:ext cx="5579075" cy="941639"/>
          </a:xfrm>
          <a:prstGeom prst="rect">
            <a:avLst/>
          </a:prstGeom>
        </p:spPr>
      </p:pic>
      <p:pic>
        <p:nvPicPr>
          <p:cNvPr id="14" name="Picture 13">
            <a:extLst>
              <a:ext uri="{FF2B5EF4-FFF2-40B4-BE49-F238E27FC236}">
                <a16:creationId xmlns:a16="http://schemas.microsoft.com/office/drawing/2014/main" id="{19920E6F-1EB7-71C3-EB1F-A21C2A43D154}"/>
              </a:ext>
            </a:extLst>
          </p:cNvPr>
          <p:cNvPicPr>
            <a:picLocks noChangeAspect="1"/>
          </p:cNvPicPr>
          <p:nvPr/>
        </p:nvPicPr>
        <p:blipFill>
          <a:blip r:embed="rId4"/>
          <a:stretch>
            <a:fillRect/>
          </a:stretch>
        </p:blipFill>
        <p:spPr>
          <a:xfrm>
            <a:off x="2791628" y="3128169"/>
            <a:ext cx="4370729" cy="789235"/>
          </a:xfrm>
          <a:prstGeom prst="rect">
            <a:avLst/>
          </a:prstGeom>
        </p:spPr>
      </p:pic>
      <p:pic>
        <p:nvPicPr>
          <p:cNvPr id="15" name="Picture 14">
            <a:extLst>
              <a:ext uri="{FF2B5EF4-FFF2-40B4-BE49-F238E27FC236}">
                <a16:creationId xmlns:a16="http://schemas.microsoft.com/office/drawing/2014/main" id="{88646D46-5829-1CD5-7DA3-2CC737E81D12}"/>
              </a:ext>
            </a:extLst>
          </p:cNvPr>
          <p:cNvPicPr>
            <a:picLocks noChangeAspect="1"/>
          </p:cNvPicPr>
          <p:nvPr/>
        </p:nvPicPr>
        <p:blipFill>
          <a:blip r:embed="rId5"/>
          <a:stretch>
            <a:fillRect/>
          </a:stretch>
        </p:blipFill>
        <p:spPr>
          <a:xfrm>
            <a:off x="2791628" y="4063515"/>
            <a:ext cx="2247959" cy="223163"/>
          </a:xfrm>
          <a:prstGeom prst="rect">
            <a:avLst/>
          </a:prstGeom>
        </p:spPr>
      </p:pic>
      <p:pic>
        <p:nvPicPr>
          <p:cNvPr id="16" name="Picture 15">
            <a:extLst>
              <a:ext uri="{FF2B5EF4-FFF2-40B4-BE49-F238E27FC236}">
                <a16:creationId xmlns:a16="http://schemas.microsoft.com/office/drawing/2014/main" id="{41ABF68E-89B5-A21B-2391-D9C6B7003112}"/>
              </a:ext>
            </a:extLst>
          </p:cNvPr>
          <p:cNvPicPr>
            <a:picLocks noChangeAspect="1"/>
          </p:cNvPicPr>
          <p:nvPr/>
        </p:nvPicPr>
        <p:blipFill>
          <a:blip r:embed="rId6"/>
          <a:stretch>
            <a:fillRect/>
          </a:stretch>
        </p:blipFill>
        <p:spPr>
          <a:xfrm>
            <a:off x="2799792" y="2335365"/>
            <a:ext cx="2177200" cy="201391"/>
          </a:xfrm>
          <a:prstGeom prst="rect">
            <a:avLst/>
          </a:prstGeom>
        </p:spPr>
      </p:pic>
    </p:spTree>
    <p:extLst>
      <p:ext uri="{BB962C8B-B14F-4D97-AF65-F5344CB8AC3E}">
        <p14:creationId xmlns:p14="http://schemas.microsoft.com/office/powerpoint/2010/main" val="351316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2"/>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dirty="0"/>
          </a:p>
        </p:txBody>
      </p:sp>
      <p:grpSp>
        <p:nvGrpSpPr>
          <p:cNvPr id="1771" name="Google Shape;1771;p52"/>
          <p:cNvGrpSpPr/>
          <p:nvPr/>
        </p:nvGrpSpPr>
        <p:grpSpPr>
          <a:xfrm>
            <a:off x="-374387" y="3354325"/>
            <a:ext cx="3922590" cy="2969900"/>
            <a:chOff x="-374387" y="3354325"/>
            <a:chExt cx="3922590" cy="2969900"/>
          </a:xfrm>
        </p:grpSpPr>
        <p:pic>
          <p:nvPicPr>
            <p:cNvPr id="1772" name="Google Shape;1772;p52"/>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773" name="Google Shape;1773;p52"/>
            <p:cNvGrpSpPr/>
            <p:nvPr/>
          </p:nvGrpSpPr>
          <p:grpSpPr>
            <a:xfrm>
              <a:off x="1853583" y="4445557"/>
              <a:ext cx="1694620" cy="1360169"/>
              <a:chOff x="7945225" y="4302000"/>
              <a:chExt cx="904666" cy="726121"/>
            </a:xfrm>
          </p:grpSpPr>
          <p:sp>
            <p:nvSpPr>
              <p:cNvPr id="1774" name="Google Shape;1774;p5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52"/>
          <p:cNvSpPr txBox="1">
            <a:spLocks noGrp="1"/>
          </p:cNvSpPr>
          <p:nvPr>
            <p:ph type="title"/>
          </p:nvPr>
        </p:nvSpPr>
        <p:spPr>
          <a:xfrm>
            <a:off x="720000" y="2079325"/>
            <a:ext cx="7456800" cy="11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Parallel Stream</a:t>
            </a:r>
            <a:endParaRPr dirty="0">
              <a:latin typeface="Roboto" panose="02000000000000000000" pitchFamily="2" charset="0"/>
              <a:ea typeface="Roboto" panose="02000000000000000000" pitchFamily="2" charset="0"/>
            </a:endParaRPr>
          </a:p>
        </p:txBody>
      </p:sp>
      <p:grpSp>
        <p:nvGrpSpPr>
          <p:cNvPr id="1778" name="Google Shape;1778;p52"/>
          <p:cNvGrpSpPr/>
          <p:nvPr/>
        </p:nvGrpSpPr>
        <p:grpSpPr>
          <a:xfrm>
            <a:off x="6487513" y="-1301175"/>
            <a:ext cx="4268216" cy="6666030"/>
            <a:chOff x="6128138" y="-1301175"/>
            <a:chExt cx="4268216" cy="6666030"/>
          </a:xfrm>
        </p:grpSpPr>
        <p:sp>
          <p:nvSpPr>
            <p:cNvPr id="1779" name="Google Shape;1779;p52"/>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4" name="Google Shape;1784;p52"/>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85" name="Google Shape;1785;p52"/>
            <p:cNvGrpSpPr/>
            <p:nvPr/>
          </p:nvGrpSpPr>
          <p:grpSpPr>
            <a:xfrm rot="5400000">
              <a:off x="7873341" y="4254316"/>
              <a:ext cx="708100" cy="708500"/>
              <a:chOff x="3678700" y="407275"/>
              <a:chExt cx="708100" cy="708500"/>
            </a:xfrm>
          </p:grpSpPr>
          <p:sp>
            <p:nvSpPr>
              <p:cNvPr id="1786" name="Google Shape;1786;p5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2"/>
            <p:cNvGrpSpPr/>
            <p:nvPr/>
          </p:nvGrpSpPr>
          <p:grpSpPr>
            <a:xfrm rot="5400000">
              <a:off x="8639847" y="3354200"/>
              <a:ext cx="457787" cy="458045"/>
              <a:chOff x="3678700" y="407275"/>
              <a:chExt cx="708100" cy="708500"/>
            </a:xfrm>
          </p:grpSpPr>
          <p:sp>
            <p:nvSpPr>
              <p:cNvPr id="1794" name="Google Shape;1794;p5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2"/>
            <p:cNvGrpSpPr/>
            <p:nvPr/>
          </p:nvGrpSpPr>
          <p:grpSpPr>
            <a:xfrm>
              <a:off x="7787267" y="539497"/>
              <a:ext cx="208184" cy="208184"/>
              <a:chOff x="8356813" y="1074288"/>
              <a:chExt cx="351900" cy="351900"/>
            </a:xfrm>
          </p:grpSpPr>
          <p:sp>
            <p:nvSpPr>
              <p:cNvPr id="1802" name="Google Shape;1802;p5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52"/>
            <p:cNvGrpSpPr/>
            <p:nvPr/>
          </p:nvGrpSpPr>
          <p:grpSpPr>
            <a:xfrm>
              <a:off x="7194842" y="2467660"/>
              <a:ext cx="208184" cy="208184"/>
              <a:chOff x="8356813" y="1074288"/>
              <a:chExt cx="351900" cy="351900"/>
            </a:xfrm>
          </p:grpSpPr>
          <p:sp>
            <p:nvSpPr>
              <p:cNvPr id="1805" name="Google Shape;1805;p5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2"/>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2"/>
          <p:cNvGrpSpPr/>
          <p:nvPr/>
        </p:nvGrpSpPr>
        <p:grpSpPr>
          <a:xfrm>
            <a:off x="720000" y="3390326"/>
            <a:ext cx="4558967" cy="134100"/>
            <a:chOff x="796100" y="3019701"/>
            <a:chExt cx="4558967" cy="134100"/>
          </a:xfrm>
        </p:grpSpPr>
        <p:sp>
          <p:nvSpPr>
            <p:cNvPr id="1809" name="Google Shape;1809;p5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0" name="Google Shape;1810;p52"/>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811" name="Google Shape;1811;p5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403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32395" y="335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7. Parallel Stream</a:t>
            </a:r>
            <a:endParaRPr sz="2300">
              <a:latin typeface="Roboto" panose="02000000000000000000" pitchFamily="2" charset="0"/>
              <a:ea typeface="Roboto" panose="02000000000000000000" pitchFamily="2" charset="0"/>
            </a:endParaRPr>
          </a:p>
        </p:txBody>
      </p:sp>
      <p:pic>
        <p:nvPicPr>
          <p:cNvPr id="2377" name="Google Shape;2377;p70"/>
          <p:cNvPicPr preferRelativeResize="0"/>
          <p:nvPr/>
        </p:nvPicPr>
        <p:blipFill>
          <a:blip r:embed="rId3">
            <a:alphaModFix/>
          </a:blip>
          <a:stretch>
            <a:fillRect/>
          </a:stretch>
        </p:blipFill>
        <p:spPr>
          <a:xfrm>
            <a:off x="1455332" y="1725232"/>
            <a:ext cx="5658126" cy="2672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78" name="Google Shape;2378;p70"/>
          <p:cNvSpPr txBox="1">
            <a:spLocks noGrp="1"/>
          </p:cNvSpPr>
          <p:nvPr>
            <p:ph type="subTitle" idx="4294967295"/>
          </p:nvPr>
        </p:nvSpPr>
        <p:spPr>
          <a:xfrm>
            <a:off x="432395" y="815802"/>
            <a:ext cx="7704000" cy="777000"/>
          </a:xfrm>
          <a:prstGeom prst="rect">
            <a:avLst/>
          </a:prstGeom>
        </p:spPr>
        <p:txBody>
          <a:bodyPr spcFirstLastPara="1" wrap="square" lIns="91425" tIns="91425" rIns="91425" bIns="91425" anchor="t" anchorCtr="0">
            <a:noAutofit/>
          </a:bodyPr>
          <a:lstStyle/>
          <a:p>
            <a:pPr marL="0" indent="0" algn="just">
              <a:lnSpc>
                <a:spcPct val="100000"/>
              </a:lnSpc>
              <a:buNone/>
            </a:pPr>
            <a:r>
              <a:rPr lang="en" sz="1600" dirty="0">
                <a:latin typeface="Roboto" panose="02000000000000000000" pitchFamily="2" charset="0"/>
                <a:ea typeface="Roboto" panose="02000000000000000000" pitchFamily="2" charset="0"/>
                <a:cs typeface="Arial"/>
                <a:sym typeface="Arial"/>
              </a:rPr>
              <a:t>Trả về stream song song với source là collection, các xử lý sau đó sẽ thực hiện song song trên các core khác nhau.</a:t>
            </a:r>
            <a:endParaRPr lang="en-US" sz="1600" b="1" dirty="0">
              <a:latin typeface="Roboto" panose="02000000000000000000" pitchFamily="2" charset="0"/>
              <a:ea typeface="Roboto" panose="02000000000000000000" pitchFamily="2" charset="0"/>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47145" y="335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7. Parallel Stream</a:t>
            </a:r>
            <a:endParaRPr sz="2300">
              <a:latin typeface="Roboto" panose="02000000000000000000" pitchFamily="2" charset="0"/>
              <a:ea typeface="Roboto" panose="02000000000000000000" pitchFamily="2" charset="0"/>
            </a:endParaRPr>
          </a:p>
        </p:txBody>
      </p:sp>
      <p:pic>
        <p:nvPicPr>
          <p:cNvPr id="2" name="Google Shape;2384;p71">
            <a:extLst>
              <a:ext uri="{FF2B5EF4-FFF2-40B4-BE49-F238E27FC236}">
                <a16:creationId xmlns:a16="http://schemas.microsoft.com/office/drawing/2014/main" id="{66749BF8-E60F-0F9C-1E11-CF27BDE5ECA7}"/>
              </a:ext>
            </a:extLst>
          </p:cNvPr>
          <p:cNvPicPr preferRelativeResize="0"/>
          <p:nvPr/>
        </p:nvPicPr>
        <p:blipFill>
          <a:blip r:embed="rId3">
            <a:alphaModFix/>
          </a:blip>
          <a:stretch>
            <a:fillRect/>
          </a:stretch>
        </p:blipFill>
        <p:spPr>
          <a:xfrm>
            <a:off x="3514151" y="1295428"/>
            <a:ext cx="4947552" cy="3820975"/>
          </a:xfrm>
          <a:prstGeom prst="rect">
            <a:avLst/>
          </a:prstGeom>
          <a:noFill/>
          <a:ln>
            <a:noFill/>
          </a:ln>
        </p:spPr>
      </p:pic>
      <p:sp>
        <p:nvSpPr>
          <p:cNvPr id="3" name="Google Shape;2385;p71">
            <a:extLst>
              <a:ext uri="{FF2B5EF4-FFF2-40B4-BE49-F238E27FC236}">
                <a16:creationId xmlns:a16="http://schemas.microsoft.com/office/drawing/2014/main" id="{F9AECD92-FDEA-418B-E5D6-C70ADD6FC2A1}"/>
              </a:ext>
            </a:extLst>
          </p:cNvPr>
          <p:cNvSpPr txBox="1">
            <a:spLocks/>
          </p:cNvSpPr>
          <p:nvPr/>
        </p:nvSpPr>
        <p:spPr>
          <a:xfrm>
            <a:off x="447145" y="1295428"/>
            <a:ext cx="2841300" cy="1310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just">
              <a:buFont typeface="Poppins"/>
              <a:buNone/>
            </a:pPr>
            <a:r>
              <a:rPr lang="vi-VN" sz="1600">
                <a:latin typeface="Roboto" panose="02000000000000000000" pitchFamily="2" charset="0"/>
                <a:ea typeface="Roboto" panose="02000000000000000000" pitchFamily="2" charset="0"/>
                <a:cs typeface="Arial"/>
                <a:sym typeface="Arial"/>
              </a:rPr>
              <a:t>Sử dụng đa luồng để xử lý nên Parallel Stream cho hiệu suất cao hơn khi xử lý số lượng lớn dữ liệu.</a:t>
            </a:r>
            <a:endParaRPr lang="vi-VN" sz="1600" b="1" dirty="0">
              <a:latin typeface="Roboto" panose="02000000000000000000" pitchFamily="2" charset="0"/>
              <a:ea typeface="Roboto" panose="02000000000000000000" pitchFamily="2" charset="0"/>
              <a:cs typeface="Arial"/>
              <a:sym typeface="Arial"/>
            </a:endParaRPr>
          </a:p>
        </p:txBody>
      </p:sp>
      <p:sp>
        <p:nvSpPr>
          <p:cNvPr id="4" name="Title 18">
            <a:extLst>
              <a:ext uri="{FF2B5EF4-FFF2-40B4-BE49-F238E27FC236}">
                <a16:creationId xmlns:a16="http://schemas.microsoft.com/office/drawing/2014/main" id="{90906097-8603-6C5D-3C1C-ECD8D112EF9E}"/>
              </a:ext>
            </a:extLst>
          </p:cNvPr>
          <p:cNvSpPr txBox="1">
            <a:spLocks/>
          </p:cNvSpPr>
          <p:nvPr/>
        </p:nvSpPr>
        <p:spPr>
          <a:xfrm>
            <a:off x="447145" y="829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1600" dirty="0">
                <a:latin typeface="Roboto" panose="02000000000000000000" pitchFamily="2" charset="0"/>
                <a:ea typeface="Roboto" panose="02000000000000000000" pitchFamily="2" charset="0"/>
              </a:rPr>
              <a:t>Parallel Stream chia </a:t>
            </a:r>
            <a:r>
              <a:rPr lang="en-US" sz="1600" dirty="0" err="1">
                <a:latin typeface="Roboto" panose="02000000000000000000" pitchFamily="2" charset="0"/>
                <a:ea typeface="Roboto" panose="02000000000000000000" pitchFamily="2" charset="0"/>
              </a:rPr>
              <a:t>sử</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dụng</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nhiều</a:t>
            </a:r>
            <a:r>
              <a:rPr lang="en-US" sz="1600" dirty="0">
                <a:latin typeface="Roboto" panose="02000000000000000000" pitchFamily="2" charset="0"/>
                <a:ea typeface="Roboto" panose="02000000000000000000" pitchFamily="2" charset="0"/>
              </a:rPr>
              <a:t> core </a:t>
            </a:r>
            <a:r>
              <a:rPr lang="en-US" sz="1600" dirty="0" err="1">
                <a:latin typeface="Roboto" panose="02000000000000000000" pitchFamily="2" charset="0"/>
                <a:ea typeface="Roboto" panose="02000000000000000000" pitchFamily="2" charset="0"/>
              </a:rPr>
              <a:t>để</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xử</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lý</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dữ</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liệu</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cùng</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lúc</a:t>
            </a:r>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0263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47145" y="14424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7. Parallel Stream</a:t>
            </a:r>
            <a:endParaRPr sz="2300">
              <a:latin typeface="Roboto" panose="02000000000000000000" pitchFamily="2" charset="0"/>
              <a:ea typeface="Roboto" panose="02000000000000000000" pitchFamily="2" charset="0"/>
            </a:endParaRPr>
          </a:p>
        </p:txBody>
      </p:sp>
      <p:pic>
        <p:nvPicPr>
          <p:cNvPr id="5" name="Picture 2" descr="Java 8 Streams - Sequential vs Parallel streams">
            <a:extLst>
              <a:ext uri="{FF2B5EF4-FFF2-40B4-BE49-F238E27FC236}">
                <a16:creationId xmlns:a16="http://schemas.microsoft.com/office/drawing/2014/main" id="{990DA037-D8B4-619E-6C36-ECAC22B73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044" y="1206912"/>
            <a:ext cx="4339912" cy="330621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83;p71">
            <a:extLst>
              <a:ext uri="{FF2B5EF4-FFF2-40B4-BE49-F238E27FC236}">
                <a16:creationId xmlns:a16="http://schemas.microsoft.com/office/drawing/2014/main" id="{92E18868-5DF6-6662-C47D-8D5A0DBC6AC8}"/>
              </a:ext>
            </a:extLst>
          </p:cNvPr>
          <p:cNvSpPr txBox="1">
            <a:spLocks/>
          </p:cNvSpPr>
          <p:nvPr/>
        </p:nvSpPr>
        <p:spPr>
          <a:xfrm>
            <a:off x="2849056" y="810874"/>
            <a:ext cx="34458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1600">
                <a:latin typeface="Roboto" panose="02000000000000000000" pitchFamily="2" charset="0"/>
                <a:ea typeface="Roboto" panose="02000000000000000000" pitchFamily="2" charset="0"/>
              </a:rPr>
              <a:t>Hiệu suất so với Sequential Stream</a:t>
            </a:r>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66558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01</a:t>
            </a:r>
            <a:endParaRPr>
              <a:latin typeface="Roboto"/>
              <a:ea typeface="Roboto"/>
              <a:cs typeface="Roboto"/>
              <a:sym typeface="Roboto"/>
            </a:endParaRPr>
          </a:p>
        </p:txBody>
      </p:sp>
      <p:grpSp>
        <p:nvGrpSpPr>
          <p:cNvPr id="1485" name="Google Shape;1485;p38"/>
          <p:cNvGrpSpPr/>
          <p:nvPr/>
        </p:nvGrpSpPr>
        <p:grpSpPr>
          <a:xfrm>
            <a:off x="-374387" y="3354325"/>
            <a:ext cx="3922590" cy="2969900"/>
            <a:chOff x="-374387" y="3354325"/>
            <a:chExt cx="3922590" cy="2969900"/>
          </a:xfrm>
        </p:grpSpPr>
        <p:pic>
          <p:nvPicPr>
            <p:cNvPr id="1486" name="Google Shape;1486;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p:cNvGrpSpPr/>
            <p:nvPr/>
          </p:nvGrpSpPr>
          <p:grpSpPr>
            <a:xfrm>
              <a:off x="1853583" y="4445557"/>
              <a:ext cx="1694620" cy="1360169"/>
              <a:chOff x="7945225" y="4302000"/>
              <a:chExt cx="904666" cy="726121"/>
            </a:xfrm>
          </p:grpSpPr>
          <p:sp>
            <p:nvSpPr>
              <p:cNvPr id="1488" name="Google Shape;1488;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1" name="Google Shape;1491;p38"/>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Khái niệm</a:t>
            </a:r>
            <a:endParaRPr>
              <a:latin typeface="Roboto"/>
              <a:ea typeface="Roboto"/>
              <a:cs typeface="Roboto"/>
              <a:sym typeface="Roboto"/>
            </a:endParaRPr>
          </a:p>
        </p:txBody>
      </p:sp>
      <p:grpSp>
        <p:nvGrpSpPr>
          <p:cNvPr id="1492" name="Google Shape;1492;p38"/>
          <p:cNvGrpSpPr/>
          <p:nvPr/>
        </p:nvGrpSpPr>
        <p:grpSpPr>
          <a:xfrm>
            <a:off x="6487513" y="-1301175"/>
            <a:ext cx="4268216" cy="6666030"/>
            <a:chOff x="6128138" y="-1301175"/>
            <a:chExt cx="4268216" cy="6666030"/>
          </a:xfrm>
        </p:grpSpPr>
        <p:sp>
          <p:nvSpPr>
            <p:cNvPr id="1493" name="Google Shape;1493;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p:cNvGrpSpPr/>
            <p:nvPr/>
          </p:nvGrpSpPr>
          <p:grpSpPr>
            <a:xfrm rot="5400000">
              <a:off x="7873341" y="4254316"/>
              <a:ext cx="708100" cy="708500"/>
              <a:chOff x="3678700" y="407275"/>
              <a:chExt cx="708100" cy="708500"/>
            </a:xfrm>
          </p:grpSpPr>
          <p:sp>
            <p:nvSpPr>
              <p:cNvPr id="1500" name="Google Shape;1500;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p:cNvGrpSpPr/>
            <p:nvPr/>
          </p:nvGrpSpPr>
          <p:grpSpPr>
            <a:xfrm rot="5400000">
              <a:off x="8639847" y="3354200"/>
              <a:ext cx="457787" cy="458045"/>
              <a:chOff x="3678700" y="407275"/>
              <a:chExt cx="708100" cy="708500"/>
            </a:xfrm>
          </p:grpSpPr>
          <p:sp>
            <p:nvSpPr>
              <p:cNvPr id="1508" name="Google Shape;1508;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p:cNvGrpSpPr/>
            <p:nvPr/>
          </p:nvGrpSpPr>
          <p:grpSpPr>
            <a:xfrm>
              <a:off x="7787267" y="539497"/>
              <a:ext cx="208184" cy="208184"/>
              <a:chOff x="8356813" y="1074288"/>
              <a:chExt cx="351900" cy="351900"/>
            </a:xfrm>
          </p:grpSpPr>
          <p:sp>
            <p:nvSpPr>
              <p:cNvPr id="1516" name="Google Shape;1516;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p:cNvGrpSpPr/>
            <p:nvPr/>
          </p:nvGrpSpPr>
          <p:grpSpPr>
            <a:xfrm>
              <a:off x="7194842" y="2467660"/>
              <a:ext cx="208184" cy="208184"/>
              <a:chOff x="8356813" y="1074288"/>
              <a:chExt cx="351900" cy="351900"/>
            </a:xfrm>
          </p:grpSpPr>
          <p:sp>
            <p:nvSpPr>
              <p:cNvPr id="1519" name="Google Shape;1519;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8"/>
          <p:cNvGrpSpPr/>
          <p:nvPr/>
        </p:nvGrpSpPr>
        <p:grpSpPr>
          <a:xfrm>
            <a:off x="796100" y="3019701"/>
            <a:ext cx="4558967" cy="134100"/>
            <a:chOff x="796100" y="3019701"/>
            <a:chExt cx="4558967" cy="134100"/>
          </a:xfrm>
        </p:grpSpPr>
        <p:sp>
          <p:nvSpPr>
            <p:cNvPr id="1523" name="Google Shape;1523;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4" name="Google Shape;1524;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47145" y="14424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7. Parallel Stream</a:t>
            </a:r>
            <a:endParaRPr sz="230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11310634-913E-D922-FFAF-C96802C637A4}"/>
              </a:ext>
            </a:extLst>
          </p:cNvPr>
          <p:cNvPicPr>
            <a:picLocks noChangeAspect="1"/>
          </p:cNvPicPr>
          <p:nvPr/>
        </p:nvPicPr>
        <p:blipFill>
          <a:blip r:embed="rId3"/>
          <a:stretch>
            <a:fillRect/>
          </a:stretch>
        </p:blipFill>
        <p:spPr>
          <a:xfrm>
            <a:off x="1393722" y="931333"/>
            <a:ext cx="7014990" cy="2709300"/>
          </a:xfrm>
          <a:prstGeom prst="rect">
            <a:avLst/>
          </a:prstGeom>
        </p:spPr>
      </p:pic>
      <p:sp>
        <p:nvSpPr>
          <p:cNvPr id="4" name="Google Shape;2385;p71">
            <a:extLst>
              <a:ext uri="{FF2B5EF4-FFF2-40B4-BE49-F238E27FC236}">
                <a16:creationId xmlns:a16="http://schemas.microsoft.com/office/drawing/2014/main" id="{EBC21CC9-0116-A3AF-B87A-0525E723D9BF}"/>
              </a:ext>
            </a:extLst>
          </p:cNvPr>
          <p:cNvSpPr txBox="1">
            <a:spLocks/>
          </p:cNvSpPr>
          <p:nvPr/>
        </p:nvSpPr>
        <p:spPr>
          <a:xfrm>
            <a:off x="3480567" y="3596389"/>
            <a:ext cx="2841300" cy="3369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en-US" sz="1600" b="1" dirty="0">
                <a:latin typeface="Roboto" panose="02000000000000000000" pitchFamily="2" charset="0"/>
                <a:ea typeface="Roboto" panose="02000000000000000000" pitchFamily="2" charset="0"/>
                <a:cs typeface="Arial"/>
                <a:sym typeface="Arial"/>
              </a:rPr>
              <a:t>S</a:t>
            </a:r>
            <a:r>
              <a:rPr lang="vi-VN" sz="1600" b="1" dirty="0">
                <a:latin typeface="Roboto" panose="02000000000000000000" pitchFamily="2" charset="0"/>
                <a:ea typeface="Roboto" panose="02000000000000000000" pitchFamily="2" charset="0"/>
                <a:cs typeface="Arial"/>
                <a:sym typeface="Arial"/>
              </a:rPr>
              <a:t>equential stream</a:t>
            </a:r>
          </a:p>
        </p:txBody>
      </p:sp>
    </p:spTree>
    <p:extLst>
      <p:ext uri="{BB962C8B-B14F-4D97-AF65-F5344CB8AC3E}">
        <p14:creationId xmlns:p14="http://schemas.microsoft.com/office/powerpoint/2010/main" val="389100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47145" y="14424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7. Parallel Stream</a:t>
            </a:r>
            <a:endParaRPr sz="2300">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22D151C6-B1E7-104B-0615-0C3CD5331959}"/>
              </a:ext>
            </a:extLst>
          </p:cNvPr>
          <p:cNvPicPr>
            <a:picLocks noChangeAspect="1"/>
          </p:cNvPicPr>
          <p:nvPr/>
        </p:nvPicPr>
        <p:blipFill>
          <a:blip r:embed="rId3"/>
          <a:stretch>
            <a:fillRect/>
          </a:stretch>
        </p:blipFill>
        <p:spPr>
          <a:xfrm>
            <a:off x="1238864" y="889800"/>
            <a:ext cx="6666271" cy="2721193"/>
          </a:xfrm>
          <a:prstGeom prst="rect">
            <a:avLst/>
          </a:prstGeom>
        </p:spPr>
      </p:pic>
      <p:sp>
        <p:nvSpPr>
          <p:cNvPr id="5" name="Google Shape;2385;p71">
            <a:extLst>
              <a:ext uri="{FF2B5EF4-FFF2-40B4-BE49-F238E27FC236}">
                <a16:creationId xmlns:a16="http://schemas.microsoft.com/office/drawing/2014/main" id="{92F1725A-E09A-AC24-94DE-E62F6FABDFF6}"/>
              </a:ext>
            </a:extLst>
          </p:cNvPr>
          <p:cNvSpPr txBox="1">
            <a:spLocks/>
          </p:cNvSpPr>
          <p:nvPr/>
        </p:nvSpPr>
        <p:spPr>
          <a:xfrm>
            <a:off x="3151349" y="3568206"/>
            <a:ext cx="2841300" cy="401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en-US" sz="1600" b="1" dirty="0">
                <a:latin typeface="Arial"/>
                <a:ea typeface="Arial"/>
                <a:cs typeface="Arial"/>
                <a:sym typeface="Arial"/>
              </a:rPr>
              <a:t>Parallel</a:t>
            </a:r>
            <a:r>
              <a:rPr lang="vi-VN" sz="1600" b="1" dirty="0">
                <a:latin typeface="Arial"/>
                <a:ea typeface="Arial"/>
                <a:cs typeface="Arial"/>
                <a:sym typeface="Arial"/>
              </a:rPr>
              <a:t> stream</a:t>
            </a:r>
          </a:p>
        </p:txBody>
      </p:sp>
    </p:spTree>
    <p:extLst>
      <p:ext uri="{BB962C8B-B14F-4D97-AF65-F5344CB8AC3E}">
        <p14:creationId xmlns:p14="http://schemas.microsoft.com/office/powerpoint/2010/main" val="302710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47145" y="14424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7. Parallel Stream</a:t>
            </a:r>
            <a:endParaRPr sz="2300">
              <a:latin typeface="Roboto" panose="02000000000000000000" pitchFamily="2" charset="0"/>
              <a:ea typeface="Roboto" panose="02000000000000000000" pitchFamily="2" charset="0"/>
            </a:endParaRPr>
          </a:p>
        </p:txBody>
      </p:sp>
      <p:sp>
        <p:nvSpPr>
          <p:cNvPr id="3" name="Google Shape;1816;p53">
            <a:extLst>
              <a:ext uri="{FF2B5EF4-FFF2-40B4-BE49-F238E27FC236}">
                <a16:creationId xmlns:a16="http://schemas.microsoft.com/office/drawing/2014/main" id="{2D5FEFEB-158E-A915-733E-0EA7DA87DCEE}"/>
              </a:ext>
            </a:extLst>
          </p:cNvPr>
          <p:cNvSpPr txBox="1">
            <a:spLocks/>
          </p:cNvSpPr>
          <p:nvPr/>
        </p:nvSpPr>
        <p:spPr>
          <a:xfrm>
            <a:off x="3165880" y="663250"/>
            <a:ext cx="2812240" cy="454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1600">
                <a:latin typeface="Roboto" panose="02000000000000000000" pitchFamily="2" charset="0"/>
                <a:ea typeface="Roboto" panose="02000000000000000000" pitchFamily="2" charset="0"/>
              </a:rPr>
              <a:t>So sánh giữa hai loại Stream</a:t>
            </a:r>
            <a:endParaRPr lang="en-US" sz="1600" dirty="0">
              <a:latin typeface="Roboto" panose="02000000000000000000" pitchFamily="2" charset="0"/>
              <a:ea typeface="Roboto" panose="02000000000000000000" pitchFamily="2" charset="0"/>
            </a:endParaRPr>
          </a:p>
        </p:txBody>
      </p:sp>
      <p:graphicFrame>
        <p:nvGraphicFramePr>
          <p:cNvPr id="4" name="Table 5">
            <a:extLst>
              <a:ext uri="{FF2B5EF4-FFF2-40B4-BE49-F238E27FC236}">
                <a16:creationId xmlns:a16="http://schemas.microsoft.com/office/drawing/2014/main" id="{2E17AADD-FC4F-5487-D2E9-A53D61189176}"/>
              </a:ext>
            </a:extLst>
          </p:cNvPr>
          <p:cNvGraphicFramePr>
            <a:graphicFrameLocks noGrp="1"/>
          </p:cNvGraphicFramePr>
          <p:nvPr>
            <p:extLst>
              <p:ext uri="{D42A27DB-BD31-4B8C-83A1-F6EECF244321}">
                <p14:modId xmlns:p14="http://schemas.microsoft.com/office/powerpoint/2010/main" val="6172647"/>
              </p:ext>
            </p:extLst>
          </p:nvPr>
        </p:nvGraphicFramePr>
        <p:xfrm>
          <a:off x="1139773" y="1078926"/>
          <a:ext cx="7115175" cy="314706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419475">
                  <a:extLst>
                    <a:ext uri="{9D8B030D-6E8A-4147-A177-3AD203B41FA5}">
                      <a16:colId xmlns:a16="http://schemas.microsoft.com/office/drawing/2014/main" val="4196187794"/>
                    </a:ext>
                  </a:extLst>
                </a:gridCol>
                <a:gridCol w="3695700">
                  <a:extLst>
                    <a:ext uri="{9D8B030D-6E8A-4147-A177-3AD203B41FA5}">
                      <a16:colId xmlns:a16="http://schemas.microsoft.com/office/drawing/2014/main" val="3321626444"/>
                    </a:ext>
                  </a:extLst>
                </a:gridCol>
              </a:tblGrid>
              <a:tr h="370840">
                <a:tc>
                  <a:txBody>
                    <a:bodyPr/>
                    <a:lstStyle/>
                    <a:p>
                      <a:pPr algn="ctr" fontAlgn="base"/>
                      <a:r>
                        <a:rPr lang="en-US" sz="1400" b="1" dirty="0">
                          <a:effectLst/>
                        </a:rPr>
                        <a:t>Sequential Stream</a:t>
                      </a:r>
                    </a:p>
                  </a:txBody>
                  <a:tcPr marL="38100" marR="38100" marT="95250" marB="95250" anchor="ctr"/>
                </a:tc>
                <a:tc>
                  <a:txBody>
                    <a:bodyPr/>
                    <a:lstStyle/>
                    <a:p>
                      <a:pPr algn="ctr" fontAlgn="base"/>
                      <a:r>
                        <a:rPr lang="en-US" sz="1400" b="1" dirty="0">
                          <a:effectLst/>
                        </a:rPr>
                        <a:t>Parallel Stream</a:t>
                      </a:r>
                    </a:p>
                  </a:txBody>
                  <a:tcPr marL="95250" marR="95250" marT="95250" marB="95250" anchor="ctr"/>
                </a:tc>
                <a:extLst>
                  <a:ext uri="{0D108BD9-81ED-4DB2-BD59-A6C34878D82A}">
                    <a16:rowId xmlns:a16="http://schemas.microsoft.com/office/drawing/2014/main" val="265289306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t>Single threads.</a:t>
                      </a:r>
                      <a:endParaRPr lang="vi-VN" sz="1400" b="0" dirty="0">
                        <a:latin typeface="Roboto" panose="02000000000000000000" pitchFamily="2" charset="0"/>
                        <a:ea typeface="Roboto" panose="02000000000000000000" pitchFamily="2" charset="0"/>
                      </a:endParaRPr>
                    </a:p>
                  </a:txBody>
                  <a:tcPr/>
                </a:tc>
                <a:tc>
                  <a:txBody>
                    <a:bodyPr/>
                    <a:lstStyle/>
                    <a:p>
                      <a:r>
                        <a:rPr lang="en-US" dirty="0"/>
                        <a:t>Multi-Threads.</a:t>
                      </a:r>
                    </a:p>
                  </a:txBody>
                  <a:tcPr/>
                </a:tc>
                <a:extLst>
                  <a:ext uri="{0D108BD9-81ED-4DB2-BD59-A6C34878D82A}">
                    <a16:rowId xmlns:a16="http://schemas.microsoft.com/office/drawing/2014/main" val="300301002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t>Hiệu</a:t>
                      </a:r>
                      <a:r>
                        <a:rPr lang="en-US" sz="1400" dirty="0"/>
                        <a:t> </a:t>
                      </a:r>
                      <a:r>
                        <a:rPr lang="en-US" sz="1400" dirty="0" err="1"/>
                        <a:t>suất</a:t>
                      </a:r>
                      <a:r>
                        <a:rPr lang="en-US" sz="1400" dirty="0"/>
                        <a:t> </a:t>
                      </a:r>
                      <a:r>
                        <a:rPr lang="en-US" sz="1400" dirty="0" err="1"/>
                        <a:t>xử</a:t>
                      </a:r>
                      <a:r>
                        <a:rPr lang="en-US" sz="1400" dirty="0"/>
                        <a:t> </a:t>
                      </a:r>
                      <a:r>
                        <a:rPr lang="en-US" sz="1400" dirty="0" err="1"/>
                        <a:t>lý</a:t>
                      </a:r>
                      <a:r>
                        <a:rPr lang="en-US" sz="1400" dirty="0"/>
                        <a:t> </a:t>
                      </a:r>
                      <a:r>
                        <a:rPr lang="en-US" sz="1400" dirty="0" err="1"/>
                        <a:t>thấp</a:t>
                      </a:r>
                      <a:r>
                        <a:rPr lang="en-US" sz="1400" dirty="0"/>
                        <a:t> </a:t>
                      </a:r>
                      <a:r>
                        <a:rPr lang="en-US" sz="1400" dirty="0" err="1"/>
                        <a:t>hơn</a:t>
                      </a:r>
                      <a:r>
                        <a:rPr lang="en-US" sz="1400" dirty="0"/>
                        <a:t>.</a:t>
                      </a:r>
                      <a:endParaRPr lang="vi-VN" sz="1400" dirty="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t>Hiệu</a:t>
                      </a:r>
                      <a:r>
                        <a:rPr lang="en-US" sz="1400" dirty="0"/>
                        <a:t> </a:t>
                      </a:r>
                      <a:r>
                        <a:rPr lang="en-US" sz="1400" dirty="0" err="1"/>
                        <a:t>suất</a:t>
                      </a:r>
                      <a:r>
                        <a:rPr lang="en-US" sz="1400" dirty="0"/>
                        <a:t> </a:t>
                      </a:r>
                      <a:r>
                        <a:rPr lang="en-US" sz="1400" dirty="0" err="1"/>
                        <a:t>xử</a:t>
                      </a:r>
                      <a:r>
                        <a:rPr lang="en-US" sz="1400" dirty="0"/>
                        <a:t> </a:t>
                      </a:r>
                      <a:r>
                        <a:rPr lang="en-US" sz="1400" dirty="0" err="1"/>
                        <a:t>lý</a:t>
                      </a:r>
                      <a:r>
                        <a:rPr lang="en-US" sz="1400" dirty="0"/>
                        <a:t> </a:t>
                      </a:r>
                      <a:r>
                        <a:rPr lang="en-US" sz="1400" dirty="0" err="1"/>
                        <a:t>cao</a:t>
                      </a:r>
                      <a:r>
                        <a:rPr lang="en-US" sz="1400" dirty="0"/>
                        <a:t>.</a:t>
                      </a:r>
                      <a:endParaRPr lang="vi-VN" sz="14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81920939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tx1"/>
                          </a:solidFill>
                        </a:rPr>
                        <a:t>Thứ</a:t>
                      </a:r>
                      <a:r>
                        <a:rPr lang="en-US" sz="1400" dirty="0">
                          <a:solidFill>
                            <a:schemeClr val="tx1"/>
                          </a:solidFill>
                        </a:rPr>
                        <a:t> </a:t>
                      </a:r>
                      <a:r>
                        <a:rPr lang="en-US" sz="1400" dirty="0" err="1">
                          <a:solidFill>
                            <a:schemeClr val="tx1"/>
                          </a:solidFill>
                        </a:rPr>
                        <a:t>tự</a:t>
                      </a:r>
                      <a:r>
                        <a:rPr lang="en-US" sz="1400" dirty="0">
                          <a:solidFill>
                            <a:schemeClr val="tx1"/>
                          </a:solidFill>
                        </a:rPr>
                        <a:t> </a:t>
                      </a:r>
                      <a:r>
                        <a:rPr lang="en-US" sz="1400" dirty="0" err="1">
                          <a:solidFill>
                            <a:schemeClr val="tx1"/>
                          </a:solidFill>
                        </a:rPr>
                        <a:t>các</a:t>
                      </a:r>
                      <a:r>
                        <a:rPr lang="en-US" sz="1400" dirty="0">
                          <a:solidFill>
                            <a:schemeClr val="tx1"/>
                          </a:solidFill>
                        </a:rPr>
                        <a:t> </a:t>
                      </a:r>
                      <a:r>
                        <a:rPr lang="en-US" sz="1400" dirty="0" err="1">
                          <a:solidFill>
                            <a:schemeClr val="tx1"/>
                          </a:solidFill>
                        </a:rPr>
                        <a:t>phần</a:t>
                      </a:r>
                      <a:r>
                        <a:rPr lang="en-US" sz="1400" dirty="0">
                          <a:solidFill>
                            <a:schemeClr val="tx1"/>
                          </a:solidFill>
                        </a:rPr>
                        <a:t> </a:t>
                      </a:r>
                      <a:r>
                        <a:rPr lang="en-US" sz="1400" dirty="0" err="1">
                          <a:solidFill>
                            <a:schemeClr val="tx1"/>
                          </a:solidFill>
                        </a:rPr>
                        <a:t>tử</a:t>
                      </a:r>
                      <a:r>
                        <a:rPr lang="en-US" sz="1400" dirty="0">
                          <a:solidFill>
                            <a:schemeClr val="tx1"/>
                          </a:solidFill>
                        </a:rPr>
                        <a:t> </a:t>
                      </a:r>
                      <a:r>
                        <a:rPr lang="en-US" sz="1400" dirty="0" err="1">
                          <a:solidFill>
                            <a:schemeClr val="tx1"/>
                          </a:solidFill>
                        </a:rPr>
                        <a:t>được</a:t>
                      </a:r>
                      <a:r>
                        <a:rPr lang="en-US" sz="1400" dirty="0">
                          <a:solidFill>
                            <a:schemeClr val="tx1"/>
                          </a:solidFill>
                        </a:rPr>
                        <a:t> </a:t>
                      </a:r>
                      <a:r>
                        <a:rPr lang="en-US" sz="1400" dirty="0" err="1">
                          <a:solidFill>
                            <a:schemeClr val="tx1"/>
                          </a:solidFill>
                        </a:rPr>
                        <a:t>duy</a:t>
                      </a:r>
                      <a:r>
                        <a:rPr lang="en-US" sz="1400" dirty="0">
                          <a:solidFill>
                            <a:schemeClr val="tx1"/>
                          </a:solidFill>
                        </a:rPr>
                        <a:t> </a:t>
                      </a:r>
                      <a:r>
                        <a:rPr lang="en-US" sz="1400" dirty="0" err="1">
                          <a:solidFill>
                            <a:schemeClr val="tx1"/>
                          </a:solidFill>
                        </a:rPr>
                        <a:t>trì</a:t>
                      </a:r>
                      <a:r>
                        <a:rPr lang="en-US" sz="1400" dirty="0">
                          <a:solidFill>
                            <a:schemeClr val="tx1"/>
                          </a:solidFill>
                        </a:rPr>
                        <a:t>.</a:t>
                      </a:r>
                      <a:endParaRPr lang="vi-VN" sz="140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t>Không</a:t>
                      </a:r>
                      <a:r>
                        <a:rPr lang="en-US" sz="1400" dirty="0"/>
                        <a:t> </a:t>
                      </a:r>
                      <a:r>
                        <a:rPr lang="en-US" sz="1400" dirty="0" err="1"/>
                        <a:t>duy</a:t>
                      </a:r>
                      <a:r>
                        <a:rPr lang="en-US" sz="1400" dirty="0"/>
                        <a:t> </a:t>
                      </a:r>
                      <a:r>
                        <a:rPr lang="en-US" sz="1400" dirty="0" err="1"/>
                        <a:t>trì</a:t>
                      </a:r>
                      <a:r>
                        <a:rPr lang="en-US" sz="1400" dirty="0"/>
                        <a:t> </a:t>
                      </a:r>
                      <a:r>
                        <a:rPr lang="en-US" sz="1400" dirty="0" err="1"/>
                        <a:t>thứ</a:t>
                      </a:r>
                      <a:r>
                        <a:rPr lang="en-US" sz="1400" dirty="0"/>
                        <a:t> </a:t>
                      </a:r>
                      <a:r>
                        <a:rPr lang="en-US" sz="1400" dirty="0" err="1"/>
                        <a:t>tự</a:t>
                      </a:r>
                      <a:r>
                        <a:rPr lang="en-US" sz="1400" dirty="0"/>
                        <a:t> </a:t>
                      </a:r>
                      <a:r>
                        <a:rPr lang="en-US" sz="1400" dirty="0" err="1"/>
                        <a:t>các</a:t>
                      </a:r>
                      <a:r>
                        <a:rPr lang="en-US" sz="1400" dirty="0"/>
                        <a:t> </a:t>
                      </a:r>
                      <a:r>
                        <a:rPr lang="en-US" sz="1400" dirty="0" err="1"/>
                        <a:t>phần</a:t>
                      </a:r>
                      <a:r>
                        <a:rPr lang="en-US" sz="1400" dirty="0"/>
                        <a:t> </a:t>
                      </a:r>
                      <a:r>
                        <a:rPr lang="en-US" sz="1400" dirty="0" err="1"/>
                        <a:t>tử</a:t>
                      </a:r>
                      <a:r>
                        <a:rPr lang="en-US" sz="1400" dirty="0"/>
                        <a:t>.</a:t>
                      </a:r>
                      <a:endParaRPr lang="en-US" dirty="0"/>
                    </a:p>
                  </a:txBody>
                  <a:tcPr/>
                </a:tc>
                <a:extLst>
                  <a:ext uri="{0D108BD9-81ED-4DB2-BD59-A6C34878D82A}">
                    <a16:rowId xmlns:a16="http://schemas.microsoft.com/office/drawing/2014/main" val="281735947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tx1"/>
                          </a:solidFill>
                          <a:latin typeface="Roboto" panose="02000000000000000000" pitchFamily="2" charset="0"/>
                          <a:ea typeface="Roboto" panose="02000000000000000000" pitchFamily="2" charset="0"/>
                        </a:rPr>
                        <a:t>Chỉ</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một</a:t>
                      </a:r>
                      <a:r>
                        <a:rPr lang="en-US" sz="1400" dirty="0">
                          <a:solidFill>
                            <a:schemeClr val="tx1"/>
                          </a:solidFill>
                          <a:latin typeface="Roboto" panose="02000000000000000000" pitchFamily="2" charset="0"/>
                          <a:ea typeface="Roboto" panose="02000000000000000000" pitchFamily="2" charset="0"/>
                        </a:rPr>
                        <a:t> </a:t>
                      </a:r>
                      <a:r>
                        <a:rPr lang="en-US" sz="1400" b="0" i="0" u="none" strike="noStrike" cap="none" dirty="0">
                          <a:solidFill>
                            <a:schemeClr val="dk1"/>
                          </a:solidFill>
                          <a:effectLst/>
                          <a:latin typeface="+mn-lt"/>
                          <a:ea typeface="+mn-ea"/>
                          <a:cs typeface="+mn-cs"/>
                          <a:sym typeface="Arial"/>
                        </a:rPr>
                        <a:t>iteration </a:t>
                      </a:r>
                      <a:r>
                        <a:rPr lang="en-US" sz="1400" b="0" i="0" u="none" strike="noStrike" cap="none" dirty="0" err="1">
                          <a:solidFill>
                            <a:schemeClr val="dk1"/>
                          </a:solidFill>
                          <a:effectLst/>
                          <a:latin typeface="+mn-lt"/>
                          <a:ea typeface="+mn-ea"/>
                          <a:cs typeface="+mn-cs"/>
                          <a:sym typeface="Arial"/>
                        </a:rPr>
                        <a:t>tại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một</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thời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điểm</a:t>
                      </a:r>
                      <a:endParaRPr lang="vi-VN" sz="140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Sử</a:t>
                      </a:r>
                      <a:r>
                        <a:rPr lang="en-US" dirty="0"/>
                        <a:t> </a:t>
                      </a:r>
                      <a:r>
                        <a:rPr lang="en-US" dirty="0" err="1"/>
                        <a:t>dụng</a:t>
                      </a:r>
                      <a:r>
                        <a:rPr lang="en-US" dirty="0"/>
                        <a:t> </a:t>
                      </a:r>
                      <a:r>
                        <a:rPr lang="en-US" dirty="0" err="1"/>
                        <a:t>nhiều</a:t>
                      </a:r>
                      <a:r>
                        <a:rPr lang="en-US" dirty="0"/>
                        <a:t> </a:t>
                      </a:r>
                      <a:r>
                        <a:rPr lang="en-US" sz="1400" b="0" i="0" u="none" strike="noStrike" cap="none" dirty="0">
                          <a:solidFill>
                            <a:schemeClr val="dk1"/>
                          </a:solidFill>
                          <a:effectLst/>
                          <a:latin typeface="+mn-lt"/>
                          <a:ea typeface="+mn-ea"/>
                          <a:cs typeface="+mn-cs"/>
                          <a:sym typeface="Arial"/>
                        </a:rPr>
                        <a:t>iteration </a:t>
                      </a:r>
                      <a:r>
                        <a:rPr lang="en-US" sz="1400" b="0" i="0" u="none" strike="noStrike" cap="none" dirty="0" err="1">
                          <a:solidFill>
                            <a:schemeClr val="dk1"/>
                          </a:solidFill>
                          <a:effectLst/>
                          <a:latin typeface="+mn-lt"/>
                          <a:ea typeface="+mn-ea"/>
                          <a:cs typeface="+mn-cs"/>
                          <a:sym typeface="Arial"/>
                        </a:rPr>
                        <a:t>cùng</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lúc</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để</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xử</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lý</a:t>
                      </a:r>
                      <a:endParaRPr lang="en-US" dirty="0"/>
                    </a:p>
                  </a:txBody>
                  <a:tcPr/>
                </a:tc>
                <a:extLst>
                  <a:ext uri="{0D108BD9-81ED-4DB2-BD59-A6C34878D82A}">
                    <a16:rowId xmlns:a16="http://schemas.microsoft.com/office/drawing/2014/main" val="284910890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a:solidFill>
                            <a:schemeClr val="dk1"/>
                          </a:solidFill>
                          <a:effectLst/>
                          <a:latin typeface="+mn-lt"/>
                          <a:ea typeface="+mn-ea"/>
                          <a:cs typeface="+mn-cs"/>
                          <a:sym typeface="Arial"/>
                        </a:rPr>
                        <a:t>Mỗi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lặp</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lại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chờ</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cho</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một</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hiện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đang</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chạy</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để</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kết</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thúc</a:t>
                      </a:r>
                      <a:r>
                        <a:rPr lang="en-US" sz="1400" b="0" i="0" u="none" strike="noStrike" cap="none" dirty="0">
                          <a:solidFill>
                            <a:schemeClr val="dk1"/>
                          </a:solidFill>
                          <a:effectLst/>
                          <a:latin typeface="+mn-lt"/>
                          <a:ea typeface="+mn-ea"/>
                          <a:cs typeface="+mn-cs"/>
                          <a:sym typeface="Arial"/>
                        </a:rPr>
                        <a:t>,</a:t>
                      </a:r>
                      <a:endParaRPr lang="vi-VN" sz="140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a:solidFill>
                            <a:schemeClr val="dk1"/>
                          </a:solidFill>
                          <a:effectLst/>
                          <a:latin typeface="+mn-lt"/>
                          <a:ea typeface="+mn-ea"/>
                          <a:cs typeface="+mn-cs"/>
                          <a:sym typeface="Arial"/>
                        </a:rPr>
                        <a:t>Chỉ</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chờ</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nếu</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không</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có</a:t>
                      </a:r>
                      <a:r>
                        <a:rPr lang="en-US" sz="1400" b="0" i="0" u="none" strike="noStrike" cap="none" dirty="0">
                          <a:solidFill>
                            <a:schemeClr val="dk1"/>
                          </a:solidFill>
                          <a:effectLst/>
                          <a:latin typeface="+mn-lt"/>
                          <a:ea typeface="+mn-ea"/>
                          <a:cs typeface="+mn-cs"/>
                          <a:sym typeface="Arial"/>
                        </a:rPr>
                        <a:t> cores </a:t>
                      </a:r>
                      <a:r>
                        <a:rPr lang="en-US" sz="1400" b="0" i="0" u="none" strike="noStrike" cap="none" dirty="0" err="1">
                          <a:solidFill>
                            <a:schemeClr val="dk1"/>
                          </a:solidFill>
                          <a:effectLst/>
                          <a:latin typeface="+mn-lt"/>
                          <a:ea typeface="+mn-ea"/>
                          <a:cs typeface="+mn-cs"/>
                          <a:sym typeface="Arial"/>
                        </a:rPr>
                        <a:t>sẵn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sàngtại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một</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thời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điểm</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nhất</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định</a:t>
                      </a:r>
                      <a:r>
                        <a:rPr lang="en-US" sz="1400" b="0" i="0" u="none" strike="noStrike" cap="none" dirty="0">
                          <a:solidFill>
                            <a:schemeClr val="dk1"/>
                          </a:solidFill>
                          <a:effectLst/>
                          <a:latin typeface="+mn-lt"/>
                          <a:ea typeface="+mn-ea"/>
                          <a:cs typeface="+mn-cs"/>
                          <a:sym typeface="Arial"/>
                        </a:rPr>
                        <a:t>,</a:t>
                      </a:r>
                      <a:endParaRPr lang="en-US" dirty="0"/>
                    </a:p>
                  </a:txBody>
                  <a:tcPr/>
                </a:tc>
                <a:extLst>
                  <a:ext uri="{0D108BD9-81ED-4DB2-BD59-A6C34878D82A}">
                    <a16:rowId xmlns:a16="http://schemas.microsoft.com/office/drawing/2014/main" val="1701042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tx1"/>
                          </a:solidFill>
                          <a:latin typeface="Roboto" panose="02000000000000000000" pitchFamily="2" charset="0"/>
                          <a:ea typeface="Roboto" panose="02000000000000000000" pitchFamily="2" charset="0"/>
                        </a:rPr>
                        <a:t>Ổn</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định</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và</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ít</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xảy</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ra</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lỗi</a:t>
                      </a:r>
                      <a:endParaRPr lang="vi-VN" sz="140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Dễ</a:t>
                      </a:r>
                      <a:r>
                        <a:rPr lang="en-US" dirty="0"/>
                        <a:t> </a:t>
                      </a:r>
                      <a:r>
                        <a:rPr lang="en-US" dirty="0" err="1"/>
                        <a:t>bị</a:t>
                      </a:r>
                      <a:r>
                        <a:rPr lang="en-US" dirty="0"/>
                        <a:t> </a:t>
                      </a:r>
                      <a:r>
                        <a:rPr lang="en-US" dirty="0" err="1"/>
                        <a:t>lỗi</a:t>
                      </a:r>
                      <a:endParaRPr lang="en-US" dirty="0"/>
                    </a:p>
                  </a:txBody>
                  <a:tcPr/>
                </a:tc>
                <a:extLst>
                  <a:ext uri="{0D108BD9-81ED-4DB2-BD59-A6C34878D82A}">
                    <a16:rowId xmlns:a16="http://schemas.microsoft.com/office/drawing/2014/main" val="21505387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tx1"/>
                          </a:solidFill>
                          <a:latin typeface="Roboto" panose="02000000000000000000" pitchFamily="2" charset="0"/>
                          <a:ea typeface="Roboto" panose="02000000000000000000" pitchFamily="2" charset="0"/>
                        </a:rPr>
                        <a:t>Không</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phụ</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thuộc</a:t>
                      </a:r>
                      <a:r>
                        <a:rPr lang="en-US" sz="1400" dirty="0">
                          <a:solidFill>
                            <a:schemeClr val="tx1"/>
                          </a:solidFill>
                          <a:latin typeface="Roboto" panose="02000000000000000000" pitchFamily="2" charset="0"/>
                          <a:ea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rPr>
                        <a:t>vào</a:t>
                      </a:r>
                      <a:r>
                        <a:rPr lang="en-US" sz="1400" dirty="0">
                          <a:solidFill>
                            <a:schemeClr val="tx1"/>
                          </a:solidFill>
                          <a:latin typeface="Roboto" panose="02000000000000000000" pitchFamily="2" charset="0"/>
                          <a:ea typeface="Roboto" panose="02000000000000000000" pitchFamily="2" charset="0"/>
                        </a:rPr>
                        <a:t> platform</a:t>
                      </a:r>
                      <a:endParaRPr lang="vi-VN" sz="1400" dirty="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Phụ</a:t>
                      </a:r>
                      <a:r>
                        <a:rPr lang="en-US" dirty="0"/>
                        <a:t> </a:t>
                      </a:r>
                      <a:r>
                        <a:rPr lang="en-US" dirty="0" err="1"/>
                        <a:t>thuộc</a:t>
                      </a:r>
                      <a:r>
                        <a:rPr lang="en-US" dirty="0"/>
                        <a:t> </a:t>
                      </a:r>
                      <a:r>
                        <a:rPr lang="en-US" dirty="0" err="1"/>
                        <a:t>vào</a:t>
                      </a:r>
                      <a:r>
                        <a:rPr lang="en-US" dirty="0"/>
                        <a:t> platform</a:t>
                      </a:r>
                    </a:p>
                  </a:txBody>
                  <a:tcPr/>
                </a:tc>
                <a:extLst>
                  <a:ext uri="{0D108BD9-81ED-4DB2-BD59-A6C34878D82A}">
                    <a16:rowId xmlns:a16="http://schemas.microsoft.com/office/drawing/2014/main" val="866593590"/>
                  </a:ext>
                </a:extLst>
              </a:tr>
            </a:tbl>
          </a:graphicData>
        </a:graphic>
      </p:graphicFrame>
    </p:spTree>
    <p:extLst>
      <p:ext uri="{BB962C8B-B14F-4D97-AF65-F5344CB8AC3E}">
        <p14:creationId xmlns:p14="http://schemas.microsoft.com/office/powerpoint/2010/main" val="1945214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70"/>
          <p:cNvSpPr txBox="1">
            <a:spLocks noGrp="1"/>
          </p:cNvSpPr>
          <p:nvPr>
            <p:ph type="title"/>
          </p:nvPr>
        </p:nvSpPr>
        <p:spPr>
          <a:xfrm>
            <a:off x="447145" y="2474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8. Tổng kết</a:t>
            </a:r>
            <a:endParaRPr sz="2300">
              <a:latin typeface="Roboto" panose="02000000000000000000" pitchFamily="2" charset="0"/>
              <a:ea typeface="Roboto" panose="02000000000000000000" pitchFamily="2" charset="0"/>
            </a:endParaRPr>
          </a:p>
        </p:txBody>
      </p:sp>
      <p:sp>
        <p:nvSpPr>
          <p:cNvPr id="2" name="Google Shape;1897;p55">
            <a:extLst>
              <a:ext uri="{FF2B5EF4-FFF2-40B4-BE49-F238E27FC236}">
                <a16:creationId xmlns:a16="http://schemas.microsoft.com/office/drawing/2014/main" id="{8E2D3680-9DE2-57A6-68FE-74EE39F0E527}"/>
              </a:ext>
            </a:extLst>
          </p:cNvPr>
          <p:cNvSpPr txBox="1">
            <a:spLocks/>
          </p:cNvSpPr>
          <p:nvPr/>
        </p:nvSpPr>
        <p:spPr>
          <a:xfrm>
            <a:off x="447145" y="722756"/>
            <a:ext cx="7878320" cy="17549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600"/>
              </a:spcAft>
              <a:buFont typeface="Wingdings" panose="05000000000000000000" pitchFamily="2" charset="2"/>
              <a:buChar char="v"/>
            </a:pPr>
            <a:r>
              <a:rPr lang="vi-VN" sz="1600">
                <a:latin typeface="Roboto" panose="02000000000000000000" pitchFamily="2" charset="0"/>
                <a:ea typeface="Roboto" panose="02000000000000000000" pitchFamily="2" charset="0"/>
              </a:rPr>
              <a:t>Streams là cách thức mới để xử lý tập hợp dữ liệu - Collections data bên cạnh các cách thức thông thường là vòng lặp - for, bộ lặp - iterator.</a:t>
            </a:r>
            <a:endParaRPr lang="en-US" sz="1600">
              <a:latin typeface="Roboto" panose="02000000000000000000" pitchFamily="2" charset="0"/>
              <a:ea typeface="Roboto" panose="02000000000000000000" pitchFamily="2" charset="0"/>
            </a:endParaRPr>
          </a:p>
          <a:p>
            <a:pPr marL="285750" indent="-285750" algn="just">
              <a:spcAft>
                <a:spcPts val="600"/>
              </a:spcAft>
              <a:buFont typeface="Wingdings" panose="05000000000000000000" pitchFamily="2" charset="2"/>
              <a:buChar char="v"/>
            </a:pPr>
            <a:r>
              <a:rPr lang="en-US" sz="1600">
                <a:latin typeface="Roboto" panose="02000000000000000000" pitchFamily="2" charset="0"/>
                <a:ea typeface="Roboto" panose="02000000000000000000" pitchFamily="2" charset="0"/>
              </a:rPr>
              <a:t>Stream trong Java 8 có hai chế độ là tuần tự - sequential, và song song - parallel.</a:t>
            </a:r>
          </a:p>
          <a:p>
            <a:pPr marL="285750" indent="-285750" algn="just">
              <a:spcAft>
                <a:spcPts val="600"/>
              </a:spcAft>
              <a:buFont typeface="Wingdings" panose="05000000000000000000" pitchFamily="2" charset="2"/>
              <a:buChar char="v"/>
            </a:pPr>
            <a:r>
              <a:rPr lang="en-US" sz="1600">
                <a:latin typeface="Roboto" panose="02000000000000000000" pitchFamily="2" charset="0"/>
                <a:ea typeface="Roboto" panose="02000000000000000000" pitchFamily="2" charset="0"/>
              </a:rPr>
              <a:t>Stream có nhiều lợi thế về cải thiện tốc độ xử lý, </a:t>
            </a:r>
            <a:r>
              <a:rPr lang="vi-VN" sz="1600">
                <a:latin typeface="Roboto" panose="02000000000000000000" pitchFamily="2" charset="0"/>
                <a:ea typeface="Roboto" panose="02000000000000000000" pitchFamily="2" charset="0"/>
              </a:rPr>
              <a:t>giúp viết mã một cách ngắn gọn, đơn giản và dễ hiểu hơn, giảm thiểu số lượng code.</a:t>
            </a:r>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79789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5" name="Google Shape;2500;p75">
            <a:extLst>
              <a:ext uri="{FF2B5EF4-FFF2-40B4-BE49-F238E27FC236}">
                <a16:creationId xmlns:a16="http://schemas.microsoft.com/office/drawing/2014/main" id="{7AE9F7C0-2779-7E8F-C9D4-6133A20BCEC2}"/>
              </a:ext>
            </a:extLst>
          </p:cNvPr>
          <p:cNvSpPr txBox="1">
            <a:spLocks noGrp="1"/>
          </p:cNvSpPr>
          <p:nvPr>
            <p:ph type="title"/>
          </p:nvPr>
        </p:nvSpPr>
        <p:spPr>
          <a:xfrm>
            <a:off x="3522143" y="92761"/>
            <a:ext cx="2099713" cy="5868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Thank you!</a:t>
            </a:r>
            <a:endParaRPr dirty="0">
              <a:latin typeface="Roboto" panose="02000000000000000000" pitchFamily="2" charset="0"/>
              <a:ea typeface="Roboto" panose="02000000000000000000" pitchFamily="2" charset="0"/>
            </a:endParaRPr>
          </a:p>
        </p:txBody>
      </p:sp>
      <p:pic>
        <p:nvPicPr>
          <p:cNvPr id="6" name="Picture 2" descr="Any Question? | Meme Dump | Lục Lọi Meme | Cộng đồng meme trực tuyến">
            <a:extLst>
              <a:ext uri="{FF2B5EF4-FFF2-40B4-BE49-F238E27FC236}">
                <a16:creationId xmlns:a16="http://schemas.microsoft.com/office/drawing/2014/main" id="{AB2472D2-89FE-29E6-3810-7936D87D1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880" y="806920"/>
            <a:ext cx="7146237" cy="413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7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9"/>
          <p:cNvSpPr txBox="1">
            <a:spLocks noGrp="1"/>
          </p:cNvSpPr>
          <p:nvPr>
            <p:ph type="title"/>
          </p:nvPr>
        </p:nvSpPr>
        <p:spPr>
          <a:xfrm>
            <a:off x="633725" y="236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a:ea typeface="Roboto"/>
                <a:cs typeface="Roboto"/>
                <a:sym typeface="Roboto"/>
              </a:rPr>
              <a:t>1. Khái niệm</a:t>
            </a:r>
            <a:endParaRPr sz="2300">
              <a:latin typeface="Roboto"/>
              <a:ea typeface="Roboto"/>
              <a:cs typeface="Roboto"/>
              <a:sym typeface="Roboto"/>
            </a:endParaRPr>
          </a:p>
        </p:txBody>
      </p:sp>
      <p:sp>
        <p:nvSpPr>
          <p:cNvPr id="1531" name="Google Shape;1531;p39"/>
          <p:cNvSpPr txBox="1">
            <a:spLocks noGrp="1"/>
          </p:cNvSpPr>
          <p:nvPr>
            <p:ph type="subTitle" idx="2"/>
          </p:nvPr>
        </p:nvSpPr>
        <p:spPr>
          <a:xfrm>
            <a:off x="714855" y="719290"/>
            <a:ext cx="7741200" cy="901800"/>
          </a:xfrm>
          <a:prstGeom prst="rect">
            <a:avLst/>
          </a:prstGeom>
        </p:spPr>
        <p:txBody>
          <a:bodyPr spcFirstLastPara="1" wrap="square" lIns="91425" tIns="91425" rIns="0" bIns="91425" anchor="t" anchorCtr="0">
            <a:noAutofit/>
          </a:bodyPr>
          <a:lstStyle/>
          <a:p>
            <a:pPr marL="285750" lvl="0" indent="-285750" algn="l" rtl="0">
              <a:lnSpc>
                <a:spcPct val="120000"/>
              </a:lnSpc>
              <a:spcBef>
                <a:spcPts val="0"/>
              </a:spcBef>
              <a:spcAft>
                <a:spcPts val="0"/>
              </a:spcAft>
              <a:buSzPts val="1600"/>
              <a:buFont typeface="Wingdings" panose="05000000000000000000" pitchFamily="2" charset="2"/>
              <a:buChar char="v"/>
            </a:pPr>
            <a:r>
              <a:rPr lang="en-US" b="0" i="0">
                <a:solidFill>
                  <a:srgbClr val="081C36"/>
                </a:solidFill>
                <a:effectLst/>
                <a:latin typeface="Roboto" panose="02000000000000000000" pitchFamily="2" charset="0"/>
                <a:ea typeface="Roboto" panose="02000000000000000000" pitchFamily="2" charset="0"/>
              </a:rPr>
              <a:t>Stream là một luồng dữ liệu liên tục của các phần tử. </a:t>
            </a:r>
          </a:p>
          <a:p>
            <a:pPr marL="285750" lvl="0" indent="-285750" algn="l" rtl="0">
              <a:lnSpc>
                <a:spcPct val="120000"/>
              </a:lnSpc>
              <a:spcBef>
                <a:spcPts val="0"/>
              </a:spcBef>
              <a:spcAft>
                <a:spcPts val="0"/>
              </a:spcAft>
              <a:buSzPts val="1600"/>
              <a:buFont typeface="Wingdings" panose="05000000000000000000" pitchFamily="2" charset="2"/>
              <a:buChar char="v"/>
            </a:pPr>
            <a:r>
              <a:rPr lang="en-US" b="0" i="0">
                <a:solidFill>
                  <a:srgbClr val="081C36"/>
                </a:solidFill>
                <a:effectLst/>
                <a:latin typeface="Roboto" panose="02000000000000000000" pitchFamily="2" charset="0"/>
                <a:ea typeface="Roboto" panose="02000000000000000000" pitchFamily="2" charset="0"/>
              </a:rPr>
              <a:t>Giúp thao tác và tính toán dữ liệu dễ dàng, linh hoạt, hiệu quả mà không cần thay đổi nguồn dữ liệu gốc.</a:t>
            </a:r>
            <a:endParaRPr sz="1600">
              <a:latin typeface="Roboto" panose="02000000000000000000" pitchFamily="2" charset="0"/>
              <a:ea typeface="Roboto" panose="02000000000000000000" pitchFamily="2" charset="0"/>
              <a:sym typeface="Roboto"/>
            </a:endParaRPr>
          </a:p>
        </p:txBody>
      </p:sp>
      <p:pic>
        <p:nvPicPr>
          <p:cNvPr id="1532" name="Google Shape;1532;p39"/>
          <p:cNvPicPr preferRelativeResize="0"/>
          <p:nvPr/>
        </p:nvPicPr>
        <p:blipFill>
          <a:blip r:embed="rId3">
            <a:alphaModFix/>
          </a:blip>
          <a:stretch>
            <a:fillRect/>
          </a:stretch>
        </p:blipFill>
        <p:spPr>
          <a:xfrm>
            <a:off x="1897725" y="2341722"/>
            <a:ext cx="5348549" cy="177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40"/>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02</a:t>
            </a:r>
            <a:endParaRPr>
              <a:latin typeface="Roboto"/>
              <a:ea typeface="Roboto"/>
              <a:cs typeface="Roboto"/>
              <a:sym typeface="Roboto"/>
            </a:endParaRPr>
          </a:p>
        </p:txBody>
      </p:sp>
      <p:grpSp>
        <p:nvGrpSpPr>
          <p:cNvPr id="1538" name="Google Shape;1538;p40"/>
          <p:cNvGrpSpPr/>
          <p:nvPr/>
        </p:nvGrpSpPr>
        <p:grpSpPr>
          <a:xfrm>
            <a:off x="-374387" y="3354325"/>
            <a:ext cx="3922590" cy="2969900"/>
            <a:chOff x="-374387" y="3354325"/>
            <a:chExt cx="3922590" cy="2969900"/>
          </a:xfrm>
        </p:grpSpPr>
        <p:pic>
          <p:nvPicPr>
            <p:cNvPr id="1539" name="Google Shape;1539;p40"/>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540" name="Google Shape;1540;p40"/>
            <p:cNvGrpSpPr/>
            <p:nvPr/>
          </p:nvGrpSpPr>
          <p:grpSpPr>
            <a:xfrm>
              <a:off x="1853583" y="4445557"/>
              <a:ext cx="1694620" cy="1360169"/>
              <a:chOff x="7945225" y="4302000"/>
              <a:chExt cx="904666" cy="726121"/>
            </a:xfrm>
          </p:grpSpPr>
          <p:sp>
            <p:nvSpPr>
              <p:cNvPr id="1541" name="Google Shape;1541;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44" name="Google Shape;1544;p40"/>
          <p:cNvSpPr txBox="1">
            <a:spLocks noGrp="1"/>
          </p:cNvSpPr>
          <p:nvPr>
            <p:ph type="title"/>
          </p:nvPr>
        </p:nvSpPr>
        <p:spPr>
          <a:xfrm>
            <a:off x="720000" y="2079325"/>
            <a:ext cx="7645800" cy="118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Tại sao sử dụng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Stream API ?</a:t>
            </a:r>
            <a:endParaRPr>
              <a:latin typeface="Roboto"/>
              <a:ea typeface="Roboto"/>
              <a:cs typeface="Roboto"/>
              <a:sym typeface="Roboto"/>
            </a:endParaRPr>
          </a:p>
        </p:txBody>
      </p:sp>
      <p:grpSp>
        <p:nvGrpSpPr>
          <p:cNvPr id="1545" name="Google Shape;1545;p40"/>
          <p:cNvGrpSpPr/>
          <p:nvPr/>
        </p:nvGrpSpPr>
        <p:grpSpPr>
          <a:xfrm>
            <a:off x="6487513" y="-1301175"/>
            <a:ext cx="4268216" cy="6666030"/>
            <a:chOff x="6128138" y="-1301175"/>
            <a:chExt cx="4268216" cy="6666030"/>
          </a:xfrm>
        </p:grpSpPr>
        <p:sp>
          <p:nvSpPr>
            <p:cNvPr id="1546" name="Google Shape;1546;p40"/>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1" name="Google Shape;1551;p40"/>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52" name="Google Shape;1552;p40"/>
            <p:cNvGrpSpPr/>
            <p:nvPr/>
          </p:nvGrpSpPr>
          <p:grpSpPr>
            <a:xfrm rot="5400000">
              <a:off x="7873341" y="4254316"/>
              <a:ext cx="708100" cy="708500"/>
              <a:chOff x="3678700" y="407275"/>
              <a:chExt cx="708100" cy="708500"/>
            </a:xfrm>
          </p:grpSpPr>
          <p:sp>
            <p:nvSpPr>
              <p:cNvPr id="1553" name="Google Shape;1553;p4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40"/>
            <p:cNvGrpSpPr/>
            <p:nvPr/>
          </p:nvGrpSpPr>
          <p:grpSpPr>
            <a:xfrm rot="5400000">
              <a:off x="8639847" y="3354200"/>
              <a:ext cx="457787" cy="458045"/>
              <a:chOff x="3678700" y="407275"/>
              <a:chExt cx="708100" cy="708500"/>
            </a:xfrm>
          </p:grpSpPr>
          <p:sp>
            <p:nvSpPr>
              <p:cNvPr id="1561" name="Google Shape;1561;p4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40"/>
            <p:cNvGrpSpPr/>
            <p:nvPr/>
          </p:nvGrpSpPr>
          <p:grpSpPr>
            <a:xfrm>
              <a:off x="7787267" y="539497"/>
              <a:ext cx="208184" cy="208184"/>
              <a:chOff x="8356813" y="1074288"/>
              <a:chExt cx="351900" cy="351900"/>
            </a:xfrm>
          </p:grpSpPr>
          <p:sp>
            <p:nvSpPr>
              <p:cNvPr id="1569" name="Google Shape;156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0"/>
            <p:cNvGrpSpPr/>
            <p:nvPr/>
          </p:nvGrpSpPr>
          <p:grpSpPr>
            <a:xfrm>
              <a:off x="7194842" y="2467660"/>
              <a:ext cx="208184" cy="208184"/>
              <a:chOff x="8356813" y="1074288"/>
              <a:chExt cx="351900" cy="351900"/>
            </a:xfrm>
          </p:grpSpPr>
          <p:sp>
            <p:nvSpPr>
              <p:cNvPr id="1572" name="Google Shape;1572;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40"/>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0"/>
          <p:cNvGrpSpPr/>
          <p:nvPr/>
        </p:nvGrpSpPr>
        <p:grpSpPr>
          <a:xfrm>
            <a:off x="818800" y="3354326"/>
            <a:ext cx="4558967" cy="134100"/>
            <a:chOff x="796100" y="3019701"/>
            <a:chExt cx="4558967" cy="134100"/>
          </a:xfrm>
        </p:grpSpPr>
        <p:sp>
          <p:nvSpPr>
            <p:cNvPr id="1576" name="Google Shape;1576;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7" name="Google Shape;1577;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78" name="Google Shape;1578;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41"/>
          <p:cNvSpPr txBox="1">
            <a:spLocks noGrp="1"/>
          </p:cNvSpPr>
          <p:nvPr>
            <p:ph type="title"/>
          </p:nvPr>
        </p:nvSpPr>
        <p:spPr>
          <a:xfrm>
            <a:off x="720000" y="195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a:ea typeface="Roboto"/>
                <a:cs typeface="Roboto"/>
                <a:sym typeface="Roboto"/>
              </a:rPr>
              <a:t>2. Tại sao sử dụng Stream API ?</a:t>
            </a:r>
            <a:endParaRPr sz="2300">
              <a:latin typeface="Roboto"/>
              <a:ea typeface="Roboto"/>
              <a:cs typeface="Roboto"/>
              <a:sym typeface="Roboto"/>
            </a:endParaRPr>
          </a:p>
        </p:txBody>
      </p:sp>
      <p:sp>
        <p:nvSpPr>
          <p:cNvPr id="1584" name="Google Shape;1584;p41"/>
          <p:cNvSpPr txBox="1">
            <a:spLocks noGrp="1"/>
          </p:cNvSpPr>
          <p:nvPr>
            <p:ph type="subTitle" idx="2"/>
          </p:nvPr>
        </p:nvSpPr>
        <p:spPr>
          <a:xfrm>
            <a:off x="720000" y="713450"/>
            <a:ext cx="3984900" cy="357600"/>
          </a:xfrm>
          <a:prstGeom prst="rect">
            <a:avLst/>
          </a:prstGeom>
          <a:effectLst>
            <a:reflection dist="38100" dir="5400000" fadeDir="5400012" sy="-100000" algn="bl" rotWithShape="0"/>
          </a:effectLst>
        </p:spPr>
        <p:txBody>
          <a:bodyPr spcFirstLastPara="1" wrap="square" lIns="91425" tIns="91425" rIns="91425" bIns="91425" anchor="t" anchorCtr="0">
            <a:noAutofit/>
          </a:bodyPr>
          <a:lstStyle/>
          <a:p>
            <a:pPr marL="412750" lvl="0" indent="-285750" algn="l" rtl="0">
              <a:spcBef>
                <a:spcPts val="0"/>
              </a:spcBef>
              <a:spcAft>
                <a:spcPts val="0"/>
              </a:spcAft>
              <a:buSzPts val="1600"/>
              <a:buFont typeface="Wingdings" panose="05000000000000000000" pitchFamily="2" charset="2"/>
              <a:buChar char="v"/>
            </a:pPr>
            <a:r>
              <a:rPr lang="en"/>
              <a:t>Dễ đọc và dễ hiểu.</a:t>
            </a:r>
            <a:endParaRPr/>
          </a:p>
          <a:p>
            <a:pPr marL="285750" lvl="0" indent="-285750" algn="l" rtl="0">
              <a:spcBef>
                <a:spcPts val="0"/>
              </a:spcBef>
              <a:spcAft>
                <a:spcPts val="0"/>
              </a:spcAft>
              <a:buFont typeface="Wingdings" panose="05000000000000000000" pitchFamily="2" charset="2"/>
              <a:buChar char="v"/>
            </a:pPr>
            <a:endParaRPr/>
          </a:p>
          <a:p>
            <a:pPr marL="742950" lvl="0" indent="-285750" algn="l" rtl="0">
              <a:spcBef>
                <a:spcPts val="0"/>
              </a:spcBef>
              <a:spcAft>
                <a:spcPts val="0"/>
              </a:spcAft>
              <a:buFont typeface="Wingdings" panose="05000000000000000000" pitchFamily="2" charset="2"/>
              <a:buChar char="v"/>
            </a:pPr>
            <a:endParaRPr/>
          </a:p>
          <a:p>
            <a:pPr marL="742950" lvl="0" indent="-285750" algn="l" rtl="0">
              <a:spcBef>
                <a:spcPts val="0"/>
              </a:spcBef>
              <a:spcAft>
                <a:spcPts val="0"/>
              </a:spcAft>
              <a:buFont typeface="Wingdings" panose="05000000000000000000" pitchFamily="2" charset="2"/>
              <a:buChar char="v"/>
            </a:pPr>
            <a:endParaRPr/>
          </a:p>
          <a:p>
            <a:pPr marL="742950" lvl="0" indent="-285750" algn="l" rtl="0">
              <a:spcBef>
                <a:spcPts val="0"/>
              </a:spcBef>
              <a:spcAft>
                <a:spcPts val="0"/>
              </a:spcAft>
              <a:buFont typeface="Wingdings" panose="05000000000000000000" pitchFamily="2" charset="2"/>
              <a:buChar char="v"/>
            </a:pPr>
            <a:endParaRPr/>
          </a:p>
        </p:txBody>
      </p:sp>
      <p:pic>
        <p:nvPicPr>
          <p:cNvPr id="1585" name="Google Shape;1585;p41"/>
          <p:cNvPicPr preferRelativeResize="0"/>
          <p:nvPr/>
        </p:nvPicPr>
        <p:blipFill>
          <a:blip r:embed="rId3">
            <a:alphaModFix/>
          </a:blip>
          <a:stretch>
            <a:fillRect/>
          </a:stretch>
        </p:blipFill>
        <p:spPr>
          <a:xfrm>
            <a:off x="925626" y="1128774"/>
            <a:ext cx="3827958" cy="473777"/>
          </a:xfrm>
          <a:prstGeom prst="rect">
            <a:avLst/>
          </a:prstGeom>
          <a:solidFill>
            <a:srgbClr val="FFFFFF">
              <a:shade val="85000"/>
            </a:srgbClr>
          </a:solidFill>
          <a:ln w="952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86" name="Google Shape;1586;p41"/>
          <p:cNvPicPr preferRelativeResize="0"/>
          <p:nvPr/>
        </p:nvPicPr>
        <p:blipFill>
          <a:blip r:embed="rId4">
            <a:alphaModFix/>
          </a:blip>
          <a:stretch>
            <a:fillRect/>
          </a:stretch>
        </p:blipFill>
        <p:spPr>
          <a:xfrm>
            <a:off x="922462" y="2050109"/>
            <a:ext cx="4272108" cy="658841"/>
          </a:xfrm>
          <a:prstGeom prst="rect">
            <a:avLst/>
          </a:prstGeom>
          <a:solidFill>
            <a:srgbClr val="FFFFFF">
              <a:shade val="85000"/>
            </a:srgbClr>
          </a:solidFill>
          <a:ln w="952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87" name="Google Shape;1587;p41"/>
          <p:cNvPicPr preferRelativeResize="0"/>
          <p:nvPr/>
        </p:nvPicPr>
        <p:blipFill>
          <a:blip r:embed="rId5">
            <a:alphaModFix/>
          </a:blip>
          <a:stretch>
            <a:fillRect/>
          </a:stretch>
        </p:blipFill>
        <p:spPr>
          <a:xfrm>
            <a:off x="922463" y="3118539"/>
            <a:ext cx="4226712" cy="589578"/>
          </a:xfrm>
          <a:prstGeom prst="rect">
            <a:avLst/>
          </a:prstGeom>
          <a:solidFill>
            <a:srgbClr val="FFFFFF">
              <a:shade val="85000"/>
            </a:srgbClr>
          </a:solidFill>
          <a:ln w="952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88" name="Google Shape;1588;p41"/>
          <p:cNvSpPr txBox="1"/>
          <p:nvPr/>
        </p:nvSpPr>
        <p:spPr>
          <a:xfrm>
            <a:off x="719999" y="1662765"/>
            <a:ext cx="2794929" cy="467790"/>
          </a:xfrm>
          <a:prstGeom prst="rect">
            <a:avLst/>
          </a:prstGeom>
          <a:noFill/>
          <a:ln>
            <a:noFill/>
          </a:ln>
        </p:spPr>
        <p:txBody>
          <a:bodyPr spcFirstLastPara="1" wrap="square" lIns="91425" tIns="91425" rIns="91425" bIns="91425" anchor="t" anchorCtr="0">
            <a:spAutoFit/>
          </a:bodyPr>
          <a:lstStyle/>
          <a:p>
            <a:pPr marL="412750" lvl="0" indent="-285750" algn="l" rtl="0">
              <a:lnSpc>
                <a:spcPct val="115000"/>
              </a:lnSpc>
              <a:spcBef>
                <a:spcPts val="0"/>
              </a:spcBef>
              <a:spcAft>
                <a:spcPts val="0"/>
              </a:spcAft>
              <a:buClr>
                <a:schemeClr val="dk1"/>
              </a:buClr>
              <a:buSzPts val="1600"/>
              <a:buFont typeface="Wingdings" panose="05000000000000000000" pitchFamily="2" charset="2"/>
              <a:buChar char="v"/>
            </a:pPr>
            <a:r>
              <a:rPr lang="en" sz="1600">
                <a:solidFill>
                  <a:schemeClr val="dk1"/>
                </a:solidFill>
                <a:latin typeface="Roboto"/>
                <a:ea typeface="Roboto"/>
                <a:cs typeface="Roboto"/>
                <a:sym typeface="Roboto"/>
              </a:rPr>
              <a:t>Hiệu suất cao hơn.</a:t>
            </a:r>
            <a:endParaRPr/>
          </a:p>
        </p:txBody>
      </p:sp>
      <p:sp>
        <p:nvSpPr>
          <p:cNvPr id="1589" name="Google Shape;1589;p41"/>
          <p:cNvSpPr txBox="1"/>
          <p:nvPr/>
        </p:nvSpPr>
        <p:spPr>
          <a:xfrm>
            <a:off x="922462" y="2715451"/>
            <a:ext cx="3000000" cy="467790"/>
          </a:xfrm>
          <a:prstGeom prst="rect">
            <a:avLst/>
          </a:prstGeom>
          <a:noFill/>
          <a:ln>
            <a:noFill/>
          </a:ln>
        </p:spPr>
        <p:txBody>
          <a:bodyPr spcFirstLastPara="1" wrap="square" lIns="91425" tIns="91425" rIns="91425" bIns="91425" anchor="t" anchorCtr="0">
            <a:spAutoFit/>
          </a:bodyPr>
          <a:lstStyle/>
          <a:p>
            <a:pPr marL="285750" lvl="0" indent="-285750" algn="l" rtl="0">
              <a:lnSpc>
                <a:spcPct val="115000"/>
              </a:lnSpc>
              <a:spcBef>
                <a:spcPts val="0"/>
              </a:spcBef>
              <a:spcAft>
                <a:spcPts val="0"/>
              </a:spcAft>
              <a:buFont typeface="Wingdings" panose="05000000000000000000" pitchFamily="2" charset="2"/>
              <a:buChar char="v"/>
            </a:pPr>
            <a:r>
              <a:rPr lang="en" sz="1600">
                <a:solidFill>
                  <a:schemeClr val="dk1"/>
                </a:solidFill>
                <a:latin typeface="Roboto"/>
                <a:ea typeface="Roboto"/>
                <a:cs typeface="Roboto"/>
                <a:sym typeface="Roboto"/>
              </a:rPr>
              <a:t>Tối giản dữ liệu tạm thời.</a:t>
            </a:r>
            <a:endParaRPr/>
          </a:p>
        </p:txBody>
      </p:sp>
      <p:sp>
        <p:nvSpPr>
          <p:cNvPr id="1590" name="Google Shape;1590;p41"/>
          <p:cNvSpPr txBox="1"/>
          <p:nvPr/>
        </p:nvSpPr>
        <p:spPr>
          <a:xfrm>
            <a:off x="778365" y="3748682"/>
            <a:ext cx="5252783" cy="467790"/>
          </a:xfrm>
          <a:prstGeom prst="rect">
            <a:avLst/>
          </a:prstGeom>
          <a:noFill/>
          <a:ln>
            <a:noFill/>
          </a:ln>
        </p:spPr>
        <p:txBody>
          <a:bodyPr spcFirstLastPara="1" wrap="square" lIns="91425" tIns="91425" rIns="91425" bIns="91425" anchor="t" anchorCtr="0">
            <a:spAutoFit/>
          </a:bodyPr>
          <a:lstStyle/>
          <a:p>
            <a:pPr marL="412750" lvl="0" indent="-285750" algn="l" rtl="0">
              <a:lnSpc>
                <a:spcPct val="115000"/>
              </a:lnSpc>
              <a:spcBef>
                <a:spcPts val="0"/>
              </a:spcBef>
              <a:spcAft>
                <a:spcPts val="0"/>
              </a:spcAft>
              <a:buClr>
                <a:schemeClr val="dk1"/>
              </a:buClr>
              <a:buSzPts val="1600"/>
              <a:buFont typeface="Wingdings" panose="05000000000000000000" pitchFamily="2" charset="2"/>
              <a:buChar char="v"/>
            </a:pPr>
            <a:r>
              <a:rPr lang="en" sz="1600">
                <a:solidFill>
                  <a:schemeClr val="dk1"/>
                </a:solidFill>
                <a:latin typeface="Roboto"/>
                <a:ea typeface="Roboto"/>
                <a:cs typeface="Roboto"/>
                <a:sym typeface="Roboto"/>
              </a:rPr>
              <a:t>Hỗ trợ tốt cho các bộ thư viện và framework.</a:t>
            </a:r>
            <a:endParaRPr/>
          </a:p>
        </p:txBody>
      </p:sp>
    </p:spTree>
    <p:extLst>
      <p:ext uri="{BB962C8B-B14F-4D97-AF65-F5344CB8AC3E}">
        <p14:creationId xmlns:p14="http://schemas.microsoft.com/office/powerpoint/2010/main" val="214750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42"/>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03</a:t>
            </a:r>
            <a:endParaRPr>
              <a:latin typeface="Roboto" panose="02000000000000000000" pitchFamily="2" charset="0"/>
              <a:ea typeface="Roboto" panose="02000000000000000000" pitchFamily="2" charset="0"/>
            </a:endParaRPr>
          </a:p>
        </p:txBody>
      </p:sp>
      <p:grpSp>
        <p:nvGrpSpPr>
          <p:cNvPr id="1596" name="Google Shape;1596;p42"/>
          <p:cNvGrpSpPr/>
          <p:nvPr/>
        </p:nvGrpSpPr>
        <p:grpSpPr>
          <a:xfrm>
            <a:off x="-374387" y="3354325"/>
            <a:ext cx="3922590" cy="2969900"/>
            <a:chOff x="-374387" y="3354325"/>
            <a:chExt cx="3922590" cy="2969900"/>
          </a:xfrm>
        </p:grpSpPr>
        <p:pic>
          <p:nvPicPr>
            <p:cNvPr id="1597" name="Google Shape;1597;p42"/>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598" name="Google Shape;1598;p42"/>
            <p:cNvGrpSpPr/>
            <p:nvPr/>
          </p:nvGrpSpPr>
          <p:grpSpPr>
            <a:xfrm>
              <a:off x="1853583" y="4445557"/>
              <a:ext cx="1694620" cy="1360169"/>
              <a:chOff x="7945225" y="4302000"/>
              <a:chExt cx="904666" cy="726121"/>
            </a:xfrm>
          </p:grpSpPr>
          <p:sp>
            <p:nvSpPr>
              <p:cNvPr id="1599" name="Google Shape;1599;p4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00" name="Google Shape;1600;p4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01" name="Google Shape;1601;p4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1602" name="Google Shape;1602;p42"/>
          <p:cNvSpPr txBox="1">
            <a:spLocks noGrp="1"/>
          </p:cNvSpPr>
          <p:nvPr>
            <p:ph type="title"/>
          </p:nvPr>
        </p:nvSpPr>
        <p:spPr>
          <a:xfrm>
            <a:off x="720000" y="2079325"/>
            <a:ext cx="7456800" cy="11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panose="02000000000000000000" pitchFamily="2" charset="0"/>
                <a:ea typeface="Roboto" panose="02000000000000000000" pitchFamily="2" charset="0"/>
              </a:rPr>
              <a:t>Stream vs Collection</a:t>
            </a:r>
            <a:endParaRPr>
              <a:latin typeface="Roboto" panose="02000000000000000000" pitchFamily="2" charset="0"/>
              <a:ea typeface="Roboto" panose="02000000000000000000" pitchFamily="2" charset="0"/>
            </a:endParaRPr>
          </a:p>
        </p:txBody>
      </p:sp>
      <p:grpSp>
        <p:nvGrpSpPr>
          <p:cNvPr id="1603" name="Google Shape;1603;p42"/>
          <p:cNvGrpSpPr/>
          <p:nvPr/>
        </p:nvGrpSpPr>
        <p:grpSpPr>
          <a:xfrm>
            <a:off x="6487513" y="-1301175"/>
            <a:ext cx="4268216" cy="6666030"/>
            <a:chOff x="6128138" y="-1301175"/>
            <a:chExt cx="4268216" cy="6666030"/>
          </a:xfrm>
        </p:grpSpPr>
        <p:sp>
          <p:nvSpPr>
            <p:cNvPr id="1604" name="Google Shape;1604;p42"/>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05" name="Google Shape;1605;p42"/>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06" name="Google Shape;1606;p42"/>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07" name="Google Shape;1607;p42"/>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08" name="Google Shape;1608;p42"/>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pic>
          <p:nvPicPr>
            <p:cNvPr id="1609" name="Google Shape;1609;p42"/>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610" name="Google Shape;1610;p42"/>
            <p:cNvGrpSpPr/>
            <p:nvPr/>
          </p:nvGrpSpPr>
          <p:grpSpPr>
            <a:xfrm rot="5400000">
              <a:off x="7873341" y="4254316"/>
              <a:ext cx="708100" cy="708500"/>
              <a:chOff x="3678700" y="407275"/>
              <a:chExt cx="708100" cy="708500"/>
            </a:xfrm>
          </p:grpSpPr>
          <p:sp>
            <p:nvSpPr>
              <p:cNvPr id="1611" name="Google Shape;1611;p4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2" name="Google Shape;1612;p4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3" name="Google Shape;1613;p4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4" name="Google Shape;1614;p4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5" name="Google Shape;1615;p4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6" name="Google Shape;1616;p4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7" name="Google Shape;1617;p4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18" name="Google Shape;1618;p42"/>
            <p:cNvGrpSpPr/>
            <p:nvPr/>
          </p:nvGrpSpPr>
          <p:grpSpPr>
            <a:xfrm rot="5400000">
              <a:off x="8639847" y="3354200"/>
              <a:ext cx="457787" cy="458045"/>
              <a:chOff x="3678700" y="407275"/>
              <a:chExt cx="708100" cy="708500"/>
            </a:xfrm>
          </p:grpSpPr>
          <p:sp>
            <p:nvSpPr>
              <p:cNvPr id="1619" name="Google Shape;1619;p4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0" name="Google Shape;1620;p4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1" name="Google Shape;1621;p4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2" name="Google Shape;1622;p4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3" name="Google Shape;1623;p4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4" name="Google Shape;1624;p4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5" name="Google Shape;1625;p4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26" name="Google Shape;1626;p42"/>
            <p:cNvGrpSpPr/>
            <p:nvPr/>
          </p:nvGrpSpPr>
          <p:grpSpPr>
            <a:xfrm>
              <a:off x="7787267" y="539497"/>
              <a:ext cx="208184" cy="208184"/>
              <a:chOff x="8356813" y="1074288"/>
              <a:chExt cx="351900" cy="351900"/>
            </a:xfrm>
          </p:grpSpPr>
          <p:sp>
            <p:nvSpPr>
              <p:cNvPr id="1627" name="Google Shape;1627;p4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8" name="Google Shape;1628;p4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29" name="Google Shape;1629;p42"/>
            <p:cNvGrpSpPr/>
            <p:nvPr/>
          </p:nvGrpSpPr>
          <p:grpSpPr>
            <a:xfrm>
              <a:off x="7194842" y="2467660"/>
              <a:ext cx="208184" cy="208184"/>
              <a:chOff x="8356813" y="1074288"/>
              <a:chExt cx="351900" cy="351900"/>
            </a:xfrm>
          </p:grpSpPr>
          <p:sp>
            <p:nvSpPr>
              <p:cNvPr id="1630" name="Google Shape;1630;p4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1" name="Google Shape;1631;p4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632" name="Google Shape;1632;p42"/>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33" name="Google Shape;1633;p42"/>
          <p:cNvGrpSpPr/>
          <p:nvPr/>
        </p:nvGrpSpPr>
        <p:grpSpPr>
          <a:xfrm>
            <a:off x="720000" y="3390326"/>
            <a:ext cx="4558967" cy="134100"/>
            <a:chOff x="796100" y="3019701"/>
            <a:chExt cx="4558967" cy="134100"/>
          </a:xfrm>
        </p:grpSpPr>
        <p:sp>
          <p:nvSpPr>
            <p:cNvPr id="1634" name="Google Shape;1634;p4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cxnSp>
          <p:nvCxnSpPr>
            <p:cNvPr id="1635" name="Google Shape;1635;p42"/>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36" name="Google Shape;1636;p4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43"/>
          <p:cNvSpPr txBox="1">
            <a:spLocks noGrp="1"/>
          </p:cNvSpPr>
          <p:nvPr>
            <p:ph type="title"/>
          </p:nvPr>
        </p:nvSpPr>
        <p:spPr>
          <a:xfrm>
            <a:off x="720000" y="336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Roboto" panose="02000000000000000000" pitchFamily="2" charset="0"/>
                <a:ea typeface="Roboto" panose="02000000000000000000" pitchFamily="2" charset="0"/>
              </a:rPr>
              <a:t>3. So sánh Stream vs Collection</a:t>
            </a:r>
            <a:endParaRPr sz="2300">
              <a:latin typeface="Roboto" panose="02000000000000000000" pitchFamily="2" charset="0"/>
              <a:ea typeface="Roboto" panose="02000000000000000000" pitchFamily="2" charset="0"/>
            </a:endParaRPr>
          </a:p>
        </p:txBody>
      </p:sp>
      <p:graphicFrame>
        <p:nvGraphicFramePr>
          <p:cNvPr id="6" name="Table 5">
            <a:extLst>
              <a:ext uri="{FF2B5EF4-FFF2-40B4-BE49-F238E27FC236}">
                <a16:creationId xmlns:a16="http://schemas.microsoft.com/office/drawing/2014/main" id="{7242671F-F166-CF14-309A-72478971250E}"/>
              </a:ext>
            </a:extLst>
          </p:cNvPr>
          <p:cNvGraphicFramePr>
            <a:graphicFrameLocks noGrp="1"/>
          </p:cNvGraphicFramePr>
          <p:nvPr>
            <p:extLst>
              <p:ext uri="{D42A27DB-BD31-4B8C-83A1-F6EECF244321}">
                <p14:modId xmlns:p14="http://schemas.microsoft.com/office/powerpoint/2010/main" val="117050253"/>
              </p:ext>
            </p:extLst>
          </p:nvPr>
        </p:nvGraphicFramePr>
        <p:xfrm>
          <a:off x="720000" y="1016000"/>
          <a:ext cx="8020050" cy="26568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04875">
                  <a:extLst>
                    <a:ext uri="{9D8B030D-6E8A-4147-A177-3AD203B41FA5}">
                      <a16:colId xmlns:a16="http://schemas.microsoft.com/office/drawing/2014/main" val="817025570"/>
                    </a:ext>
                  </a:extLst>
                </a:gridCol>
                <a:gridCol w="3419475">
                  <a:extLst>
                    <a:ext uri="{9D8B030D-6E8A-4147-A177-3AD203B41FA5}">
                      <a16:colId xmlns:a16="http://schemas.microsoft.com/office/drawing/2014/main" val="4196187794"/>
                    </a:ext>
                  </a:extLst>
                </a:gridCol>
                <a:gridCol w="3695700">
                  <a:extLst>
                    <a:ext uri="{9D8B030D-6E8A-4147-A177-3AD203B41FA5}">
                      <a16:colId xmlns:a16="http://schemas.microsoft.com/office/drawing/2014/main" val="3321626444"/>
                    </a:ext>
                  </a:extLst>
                </a:gridCol>
              </a:tblGrid>
              <a:tr h="370840">
                <a:tc>
                  <a:txBody>
                    <a:bodyPr/>
                    <a:lstStyle/>
                    <a:p>
                      <a:pPr algn="ctr"/>
                      <a:endParaRPr lang="en-US" b="1"/>
                    </a:p>
                  </a:txBody>
                  <a:tcPr anchor="ctr"/>
                </a:tc>
                <a:tc>
                  <a:txBody>
                    <a:bodyPr/>
                    <a:lstStyle/>
                    <a:p>
                      <a:pPr algn="ctr"/>
                      <a:r>
                        <a:rPr lang="en-US" b="1"/>
                        <a:t>Collection</a:t>
                      </a:r>
                    </a:p>
                  </a:txBody>
                  <a:tcPr anchor="ctr"/>
                </a:tc>
                <a:tc>
                  <a:txBody>
                    <a:bodyPr/>
                    <a:lstStyle/>
                    <a:p>
                      <a:pPr algn="ctr"/>
                      <a:r>
                        <a:rPr lang="en-US" b="1"/>
                        <a:t>Stream</a:t>
                      </a:r>
                    </a:p>
                  </a:txBody>
                  <a:tcPr anchor="ctr"/>
                </a:tc>
                <a:extLst>
                  <a:ext uri="{0D108BD9-81ED-4DB2-BD59-A6C34878D82A}">
                    <a16:rowId xmlns:a16="http://schemas.microsoft.com/office/drawing/2014/main" val="2652893065"/>
                  </a:ext>
                </a:extLst>
              </a:tr>
              <a:tr h="370840">
                <a:tc>
                  <a:txBody>
                    <a:bodyPr/>
                    <a:lstStyle/>
                    <a:p>
                      <a:r>
                        <a:rPr lang="en-US" b="1"/>
                        <a:t>Chức năng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a:t>Là một </a:t>
                      </a:r>
                      <a:r>
                        <a:rPr lang="vi-VN" sz="1400" b="0">
                          <a:solidFill>
                            <a:srgbClr val="FF0000"/>
                          </a:solidFill>
                        </a:rPr>
                        <a:t>cấu trúc dữ liệu </a:t>
                      </a:r>
                      <a:r>
                        <a:rPr lang="vi-VN" sz="1400" b="0"/>
                        <a:t>dùng để </a:t>
                      </a:r>
                      <a:r>
                        <a:rPr lang="vi-VN" sz="1400" b="0">
                          <a:solidFill>
                            <a:srgbClr val="FF0000"/>
                          </a:solidFill>
                        </a:rPr>
                        <a:t>lưu trữ </a:t>
                      </a:r>
                      <a:r>
                        <a:rPr lang="vi-VN" sz="1400" b="0"/>
                        <a:t>và </a:t>
                      </a:r>
                      <a:r>
                        <a:rPr lang="vi-VN" sz="1400" b="0">
                          <a:solidFill>
                            <a:srgbClr val="FF0000"/>
                          </a:solidFill>
                        </a:rPr>
                        <a:t>quản lý </a:t>
                      </a:r>
                      <a:r>
                        <a:rPr lang="vi-VN" sz="1400" b="0"/>
                        <a:t>một tập hợp các phần tử.</a:t>
                      </a:r>
                      <a:endParaRPr lang="vi-VN" sz="1400" b="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a:t>Là một </a:t>
                      </a:r>
                      <a:r>
                        <a:rPr lang="vi-VN" sz="1400" b="0">
                          <a:solidFill>
                            <a:srgbClr val="FF0000"/>
                          </a:solidFill>
                        </a:rPr>
                        <a:t>luồng dữ liệu liên tục </a:t>
                      </a:r>
                      <a:r>
                        <a:rPr lang="vi-VN" sz="1400" b="0"/>
                        <a:t>của các phần tử, </a:t>
                      </a:r>
                      <a:r>
                        <a:rPr lang="vi-VN" sz="1400" b="0">
                          <a:solidFill>
                            <a:srgbClr val="FF0000"/>
                          </a:solidFill>
                        </a:rPr>
                        <a:t>không lưu trữ </a:t>
                      </a:r>
                      <a:r>
                        <a:rPr lang="vi-VN" sz="1400" b="0">
                          <a:solidFill>
                            <a:schemeClr val="tx1"/>
                          </a:solidFill>
                        </a:rPr>
                        <a:t>dữ liệu </a:t>
                      </a:r>
                      <a:r>
                        <a:rPr lang="vi-VN" sz="1400" b="0"/>
                        <a:t>như Collection</a:t>
                      </a:r>
                      <a:r>
                        <a:rPr lang="en-US" sz="1400" b="0"/>
                        <a:t>.</a:t>
                      </a:r>
                      <a:endParaRPr lang="vi-VN" sz="1400" b="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03010023"/>
                  </a:ext>
                </a:extLst>
              </a:tr>
              <a:tr h="370840">
                <a:tc>
                  <a:txBody>
                    <a:bodyPr/>
                    <a:lstStyle/>
                    <a:p>
                      <a:r>
                        <a:rPr lang="en-US" b="1"/>
                        <a:t>Trạng thái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t>Thường duy trì trạng thái </a:t>
                      </a:r>
                      <a:r>
                        <a:rPr lang="vi-VN" sz="1400">
                          <a:solidFill>
                            <a:srgbClr val="FF0000"/>
                          </a:solidFill>
                        </a:rPr>
                        <a:t>(stateful) </a:t>
                      </a:r>
                      <a:r>
                        <a:rPr lang="vi-VN" sz="1400"/>
                        <a:t>và cho phép các </a:t>
                      </a:r>
                      <a:r>
                        <a:rPr lang="vi-VN" sz="1400">
                          <a:solidFill>
                            <a:srgbClr val="FF0000"/>
                          </a:solidFill>
                        </a:rPr>
                        <a:t>thay đổi dữ liệu</a:t>
                      </a:r>
                      <a:r>
                        <a:rPr lang="en-US" sz="1400">
                          <a:solidFill>
                            <a:srgbClr val="FF0000"/>
                          </a:solidFill>
                        </a:rPr>
                        <a:t> gốc</a:t>
                      </a:r>
                      <a:r>
                        <a:rPr lang="en-US" sz="1400"/>
                        <a:t>.</a:t>
                      </a:r>
                      <a:endParaRPr lang="vi-VN" sz="1400">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t>Là bất biến </a:t>
                      </a:r>
                      <a:r>
                        <a:rPr lang="vi-VN" sz="1400">
                          <a:solidFill>
                            <a:srgbClr val="FF0000"/>
                          </a:solidFill>
                        </a:rPr>
                        <a:t>(stateless), không thay đổi dữ liệu gốc</a:t>
                      </a:r>
                      <a:r>
                        <a:rPr lang="en-US" sz="1400">
                          <a:solidFill>
                            <a:srgbClr val="FF0000"/>
                          </a:solidFill>
                        </a:rPr>
                        <a:t>.</a:t>
                      </a:r>
                      <a:endParaRPr lang="vi-VN"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819209390"/>
                  </a:ext>
                </a:extLst>
              </a:tr>
              <a:tr h="370840">
                <a:tc>
                  <a:txBody>
                    <a:bodyPr/>
                    <a:lstStyle/>
                    <a:p>
                      <a:r>
                        <a:rPr lang="en-US" b="1"/>
                        <a:t>Hỗ trợ phép toán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solidFill>
                            <a:srgbClr val="FF0000"/>
                          </a:solidFill>
                        </a:rPr>
                        <a:t>Không</a:t>
                      </a:r>
                      <a:r>
                        <a:rPr lang="vi-VN" sz="1400"/>
                        <a:t> tự động </a:t>
                      </a:r>
                      <a:r>
                        <a:rPr lang="vi-VN" sz="1400">
                          <a:solidFill>
                            <a:srgbClr val="FF0000"/>
                          </a:solidFill>
                        </a:rPr>
                        <a:t>hỗ trợ phép toán song song</a:t>
                      </a:r>
                      <a:r>
                        <a:rPr lang="en-US" sz="1400">
                          <a:solidFill>
                            <a:srgbClr val="FF0000"/>
                          </a:solidFill>
                        </a:rPr>
                        <a:t> </a:t>
                      </a:r>
                      <a:r>
                        <a:rPr lang="en-US" sz="1400">
                          <a:solidFill>
                            <a:schemeClr val="tx1"/>
                          </a:solidFill>
                        </a:rPr>
                        <a:t>(T</a:t>
                      </a:r>
                      <a:r>
                        <a:rPr lang="vi-VN" sz="1400">
                          <a:solidFill>
                            <a:schemeClr val="tx1"/>
                          </a:solidFill>
                        </a:rPr>
                        <a:t>hread hoặc Executor</a:t>
                      </a:r>
                      <a:r>
                        <a:rPr lang="en-US" sz="1400">
                          <a:solidFill>
                            <a:schemeClr val="tx1"/>
                          </a:solidFill>
                        </a:rPr>
                        <a:t>)</a:t>
                      </a:r>
                      <a:endParaRPr lang="vi-VN" sz="1400">
                        <a:solidFill>
                          <a:schemeClr val="tx1"/>
                        </a:solidFill>
                        <a:latin typeface="Roboto" panose="02000000000000000000" pitchFamily="2" charset="0"/>
                        <a:ea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solidFill>
                            <a:srgbClr val="FF0000"/>
                          </a:solidFill>
                        </a:rPr>
                        <a:t>Hỗ trợ </a:t>
                      </a:r>
                      <a:r>
                        <a:rPr lang="vi-VN" sz="1400"/>
                        <a:t>tự động </a:t>
                      </a:r>
                      <a:r>
                        <a:rPr lang="vi-VN" sz="1400">
                          <a:solidFill>
                            <a:srgbClr val="FF0000"/>
                          </a:solidFill>
                        </a:rPr>
                        <a:t>phép toán song song</a:t>
                      </a:r>
                      <a:r>
                        <a:rPr lang="vi-VN" sz="1400"/>
                        <a:t> </a:t>
                      </a:r>
                      <a:r>
                        <a:rPr lang="en-US" sz="1400"/>
                        <a:t>với </a:t>
                      </a:r>
                      <a:r>
                        <a:rPr lang="vi-VN" sz="1400"/>
                        <a:t>parallel()</a:t>
                      </a:r>
                      <a:r>
                        <a:rPr lang="en-US" sz="1400"/>
                        <a:t>,</a:t>
                      </a:r>
                      <a:r>
                        <a:rPr lang="vi-VN" sz="1400"/>
                        <a:t> tận dụng hiệu quả tài nguyên</a:t>
                      </a:r>
                      <a:r>
                        <a:rPr lang="en-US" sz="1400"/>
                        <a:t>.</a:t>
                      </a:r>
                      <a:endParaRPr lang="en-US"/>
                    </a:p>
                  </a:txBody>
                  <a:tcPr/>
                </a:tc>
                <a:extLst>
                  <a:ext uri="{0D108BD9-81ED-4DB2-BD59-A6C34878D82A}">
                    <a16:rowId xmlns:a16="http://schemas.microsoft.com/office/drawing/2014/main" val="2817359470"/>
                  </a:ext>
                </a:extLst>
              </a:tr>
              <a:tr h="370840">
                <a:tc>
                  <a:txBody>
                    <a:bodyPr/>
                    <a:lstStyle/>
                    <a:p>
                      <a:r>
                        <a:rPr lang="en-US" b="1"/>
                        <a:t>Lưu trữ</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solidFill>
                            <a:srgbClr val="FF0000"/>
                          </a:solidFill>
                        </a:rPr>
                        <a:t>Lưu trữ </a:t>
                      </a:r>
                      <a:r>
                        <a:rPr lang="vi-VN" sz="1400"/>
                        <a:t>các phần tử trong bộ nhớ</a:t>
                      </a:r>
                      <a:r>
                        <a:rPr lang="en-US" sz="1400"/>
                        <a:t>.</a:t>
                      </a:r>
                      <a:endParaRPr lang="en-US"/>
                    </a:p>
                  </a:txBody>
                  <a:tcPr/>
                </a:tc>
                <a:tc>
                  <a:txBody>
                    <a:bodyPr/>
                    <a:lstStyle/>
                    <a:p>
                      <a:pPr marL="0" lvl="0" indent="0" algn="l" rtl="0">
                        <a:spcBef>
                          <a:spcPts val="0"/>
                        </a:spcBef>
                        <a:spcAft>
                          <a:spcPts val="0"/>
                        </a:spcAft>
                        <a:buNone/>
                      </a:pPr>
                      <a:r>
                        <a:rPr lang="vi-VN" sz="1400">
                          <a:solidFill>
                            <a:srgbClr val="FF0000"/>
                          </a:solidFill>
                        </a:rPr>
                        <a:t>Không lưu trữ </a:t>
                      </a:r>
                      <a:r>
                        <a:rPr lang="vi-VN" sz="1400"/>
                        <a:t>các phần tử mà </a:t>
                      </a:r>
                      <a:r>
                        <a:rPr lang="en-US" sz="1400"/>
                        <a:t>chỉ thao tác xử lý dữ liệu</a:t>
                      </a:r>
                      <a:endParaRPr lang="vi-VN"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567532122"/>
                  </a:ext>
                </a:extLst>
              </a:tr>
            </a:tbl>
          </a:graphicData>
        </a:graphic>
      </p:graphicFrame>
    </p:spTree>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1403</Words>
  <Application>Microsoft Office PowerPoint</Application>
  <PresentationFormat>On-screen Show (16:9)</PresentationFormat>
  <Paragraphs>204</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IBM Plex Mono</vt:lpstr>
      <vt:lpstr>Poppins</vt:lpstr>
      <vt:lpstr>Source Code Pro</vt:lpstr>
      <vt:lpstr>Roboto</vt:lpstr>
      <vt:lpstr>Wingdings</vt:lpstr>
      <vt:lpstr>Introduction to Coding Workshop by Slidesgo</vt:lpstr>
      <vt:lpstr>Stream Workshop</vt:lpstr>
      <vt:lpstr>NHÓM THIẾU NỮ</vt:lpstr>
      <vt:lpstr>Nội dung</vt:lpstr>
      <vt:lpstr>01</vt:lpstr>
      <vt:lpstr>1. Khái niệm</vt:lpstr>
      <vt:lpstr>02</vt:lpstr>
      <vt:lpstr>2. Tại sao sử dụng Stream API ?</vt:lpstr>
      <vt:lpstr>03</vt:lpstr>
      <vt:lpstr>3. So sánh Stream vs Collection</vt:lpstr>
      <vt:lpstr>3. So sánh Stream vs Collection</vt:lpstr>
      <vt:lpstr>04</vt:lpstr>
      <vt:lpstr>4. Đặc điểm</vt:lpstr>
      <vt:lpstr>4. Đặc điểm</vt:lpstr>
      <vt:lpstr>4. Đặc điểm</vt:lpstr>
      <vt:lpstr>4. Đặc điểm</vt:lpstr>
      <vt:lpstr>4. Đặc điểm</vt:lpstr>
      <vt:lpstr>4. Đặc điểm</vt:lpstr>
      <vt:lpstr>05</vt:lpstr>
      <vt:lpstr>5. Khởi tạo stream</vt:lpstr>
      <vt:lpstr>5. Khởi tạo stream</vt:lpstr>
      <vt:lpstr>5. Khởi tạo stream</vt:lpstr>
      <vt:lpstr>5. Khởi tạo stream</vt:lpstr>
      <vt:lpstr>5. Khởi tạo stream</vt:lpstr>
      <vt:lpstr>06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Cung cấp công cụ làm việc với các chuỗi dạng số</vt:lpstr>
      <vt:lpstr>Cung cấp các hàm tính toán </vt:lpstr>
      <vt:lpstr>Ưu điểm </vt:lpstr>
      <vt:lpstr>PowerPoint Presentation</vt:lpstr>
      <vt:lpstr>07</vt:lpstr>
      <vt:lpstr>7. Parallel Stream</vt:lpstr>
      <vt:lpstr>7. Parallel Stream</vt:lpstr>
      <vt:lpstr>7. Parallel Stream</vt:lpstr>
      <vt:lpstr>7. Parallel Stream</vt:lpstr>
      <vt:lpstr>7. Parallel Stream</vt:lpstr>
      <vt:lpstr>7. Parallel Stream</vt:lpstr>
      <vt:lpstr>8. Tổng kết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 Workshop</dc:title>
  <dc:creator>Admin</dc:creator>
  <cp:lastModifiedBy>Huỳnh Văn Quân</cp:lastModifiedBy>
  <cp:revision>30</cp:revision>
  <dcterms:modified xsi:type="dcterms:W3CDTF">2023-07-24T13:59:05Z</dcterms:modified>
</cp:coreProperties>
</file>